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54"/>
  </p:notesMasterIdLst>
  <p:sldIdLst>
    <p:sldId id="589" r:id="rId2"/>
    <p:sldId id="509" r:id="rId3"/>
    <p:sldId id="628" r:id="rId4"/>
    <p:sldId id="510" r:id="rId5"/>
    <p:sldId id="629" r:id="rId6"/>
    <p:sldId id="531" r:id="rId7"/>
    <p:sldId id="532" r:id="rId8"/>
    <p:sldId id="533" r:id="rId9"/>
    <p:sldId id="630" r:id="rId10"/>
    <p:sldId id="534" r:id="rId11"/>
    <p:sldId id="514" r:id="rId12"/>
    <p:sldId id="650" r:id="rId13"/>
    <p:sldId id="651" r:id="rId14"/>
    <p:sldId id="647" r:id="rId15"/>
    <p:sldId id="599" r:id="rId16"/>
    <p:sldId id="523" r:id="rId17"/>
    <p:sldId id="602" r:id="rId18"/>
    <p:sldId id="604" r:id="rId19"/>
    <p:sldId id="605" r:id="rId20"/>
    <p:sldId id="606" r:id="rId21"/>
    <p:sldId id="607" r:id="rId22"/>
    <p:sldId id="633" r:id="rId23"/>
    <p:sldId id="610" r:id="rId24"/>
    <p:sldId id="652" r:id="rId25"/>
    <p:sldId id="645" r:id="rId26"/>
    <p:sldId id="646" r:id="rId27"/>
    <p:sldId id="559" r:id="rId28"/>
    <p:sldId id="617" r:id="rId29"/>
    <p:sldId id="639" r:id="rId30"/>
    <p:sldId id="536" r:id="rId31"/>
    <p:sldId id="537" r:id="rId32"/>
    <p:sldId id="553" r:id="rId33"/>
    <p:sldId id="653" r:id="rId34"/>
    <p:sldId id="539" r:id="rId35"/>
    <p:sldId id="626" r:id="rId36"/>
    <p:sldId id="648" r:id="rId37"/>
    <p:sldId id="570" r:id="rId38"/>
    <p:sldId id="571" r:id="rId39"/>
    <p:sldId id="573" r:id="rId40"/>
    <p:sldId id="627" r:id="rId41"/>
    <p:sldId id="575" r:id="rId42"/>
    <p:sldId id="577" r:id="rId43"/>
    <p:sldId id="655" r:id="rId44"/>
    <p:sldId id="554" r:id="rId45"/>
    <p:sldId id="582" r:id="rId46"/>
    <p:sldId id="581" r:id="rId47"/>
    <p:sldId id="564" r:id="rId48"/>
    <p:sldId id="649" r:id="rId49"/>
    <p:sldId id="585" r:id="rId50"/>
    <p:sldId id="590" r:id="rId51"/>
    <p:sldId id="592" r:id="rId52"/>
    <p:sldId id="586" r:id="rId53"/>
  </p:sldIdLst>
  <p:sldSz cx="12192000" cy="6858000"/>
  <p:notesSz cx="7010400" cy="92964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6FFFF"/>
    <a:srgbClr val="01FFC3"/>
    <a:srgbClr val="CCFFCC"/>
    <a:srgbClr val="0000CC"/>
    <a:srgbClr val="F0CDBC"/>
    <a:srgbClr val="BD582C"/>
    <a:srgbClr val="008080"/>
    <a:srgbClr val="E4831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7" autoAdjust="0"/>
    <p:restoredTop sz="80689" autoAdjust="0"/>
  </p:normalViewPr>
  <p:slideViewPr>
    <p:cSldViewPr snapToGrid="0">
      <p:cViewPr varScale="1">
        <p:scale>
          <a:sx n="54" d="100"/>
          <a:sy n="54" d="100"/>
        </p:scale>
        <p:origin x="1128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9.xml"/><Relationship Id="rId13" Type="http://schemas.openxmlformats.org/officeDocument/2006/relationships/slide" Target="slides/slide44.xml"/><Relationship Id="rId3" Type="http://schemas.openxmlformats.org/officeDocument/2006/relationships/slide" Target="slides/slide19.xml"/><Relationship Id="rId7" Type="http://schemas.openxmlformats.org/officeDocument/2006/relationships/slide" Target="slides/slide38.xml"/><Relationship Id="rId12" Type="http://schemas.openxmlformats.org/officeDocument/2006/relationships/slide" Target="slides/slide43.xml"/><Relationship Id="rId2" Type="http://schemas.openxmlformats.org/officeDocument/2006/relationships/slide" Target="slides/slide14.xml"/><Relationship Id="rId16" Type="http://schemas.openxmlformats.org/officeDocument/2006/relationships/slide" Target="slides/slide52.xml"/><Relationship Id="rId1" Type="http://schemas.openxmlformats.org/officeDocument/2006/relationships/slide" Target="slides/slide1.xml"/><Relationship Id="rId6" Type="http://schemas.openxmlformats.org/officeDocument/2006/relationships/slide" Target="slides/slide37.xml"/><Relationship Id="rId11" Type="http://schemas.openxmlformats.org/officeDocument/2006/relationships/slide" Target="slides/slide42.xml"/><Relationship Id="rId5" Type="http://schemas.openxmlformats.org/officeDocument/2006/relationships/slide" Target="slides/slide36.xml"/><Relationship Id="rId15" Type="http://schemas.openxmlformats.org/officeDocument/2006/relationships/slide" Target="slides/slide48.xml"/><Relationship Id="rId10" Type="http://schemas.openxmlformats.org/officeDocument/2006/relationships/slide" Target="slides/slide41.xml"/><Relationship Id="rId4" Type="http://schemas.openxmlformats.org/officeDocument/2006/relationships/slide" Target="slides/slide20.xml"/><Relationship Id="rId9" Type="http://schemas.openxmlformats.org/officeDocument/2006/relationships/slide" Target="slides/slide40.xml"/><Relationship Id="rId14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26:54.40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1T20:37:18.47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9181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47" tIns="47474" rIns="94947" bIns="47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619" y="4548457"/>
            <a:ext cx="5732949" cy="3721466"/>
          </a:xfrm>
          <a:prstGeom prst="rect">
            <a:avLst/>
          </a:prstGeom>
        </p:spPr>
        <p:txBody>
          <a:bodyPr vert="horz" lIns="94947" tIns="47474" rIns="94947" bIns="474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9181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32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4278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C212861-B6E2-4123-838A-C61641229D1B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6183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751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350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826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10D758-D54F-4243-BBF4-E2F3A74C1D34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596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BBDAB1-D568-438B-B32D-5096A7F753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F56C08-C5DF-4706-AF2A-BCEF867042E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902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A7BBC7-9430-4521-BA36-9FC838276A8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07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F862EB-7413-4372-91DA-32714A91BDD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50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https://culinspiration.files.wordpress.com/2010/03/img_3955.jpg</a:t>
            </a:r>
          </a:p>
          <a:p>
            <a:r>
              <a:rPr lang="en-US" altLang="en-US" dirty="0">
                <a:cs typeface="Calibri"/>
              </a:rPr>
              <a:t>http://slideplayer.com/slide/6292417/21/images/65/The+Stages+of+the+Flu.jpg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0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D95A49F-893D-441A-AED6-25E56DAEF74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34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FD76E2-1090-46B7-9DEF-AE4F1950069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15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F66AC2-2738-43CD-802C-31927391F99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159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3236E-EB75-4695-A32C-59BF833B713E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106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164805-E853-4B95-9333-9ED32223E61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9807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8A8342-6377-4EF1-A6D0-E61927AE9D95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275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829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4395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0572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58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7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1B6CC6-39E2-4B64-8115-5C1211B244C3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153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BD8A33-0570-4468-9D7C-FDFC380C8DAB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110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995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62CB84-8CAB-464C-816A-F3A19A04BF43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56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645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502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6260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2999D2D-C1B3-4EF7-A99D-8FCC12AC553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929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178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C43FEB7-164C-4EAC-BAF1-86BA512CA9C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16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0616907-D452-43A8-930C-0C3B71EB61A1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0744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49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06529A2-B9AD-4B9F-B923-8BB1C618CD0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816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D95883B-4A01-458D-AE50-7C953F24672E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7821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2D678C9-E9A6-41B3-BC40-885361BE045B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454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975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17" indent="-280390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564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189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815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440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066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692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317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E5DB219-222D-4F98-88ED-42DBBBE4F7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6"/>
            <a:ext cx="5485158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428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011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665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EBA007-3FA3-461C-A931-99FB60057C03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866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B67518-D2B7-4FD7-B914-CBDA0CEFAE7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2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2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8E9F2A7-09AA-428D-A311-218A3AB8A5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73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18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38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1544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b="1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5899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058152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871244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74173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Chapter 4. 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896805" y="1921470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r>
              <a:rPr lang="en-US" altLang="en-US" dirty="0"/>
              <a:t>Mining Frequent </a:t>
            </a:r>
            <a:r>
              <a:rPr lang="en-US" altLang="en-US" dirty="0" err="1"/>
              <a:t>Itemsets</a:t>
            </a:r>
            <a:r>
              <a:rPr lang="en-US" altLang="en-US" dirty="0"/>
              <a:t> and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547106" y="1225325"/>
            <a:ext cx="7213600" cy="1848951"/>
          </a:xfrm>
        </p:spPr>
        <p:txBody>
          <a:bodyPr/>
          <a:lstStyle/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latin typeface="Calibri" panose="020F0502020204030204" pitchFamily="34" charset="0"/>
              </a:rPr>
              <a:t>Association rule mining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Given two thresholds: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,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Find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all</a:t>
            </a:r>
            <a:r>
              <a:rPr lang="en-US" altLang="en-US" sz="2400" dirty="0">
                <a:latin typeface="Calibri" panose="020F0502020204030204" pitchFamily="34" charset="0"/>
              </a:rPr>
              <a:t> of the rules, </a:t>
            </a:r>
            <a:r>
              <a:rPr lang="en-US" altLang="en-US" sz="2400" i="1" dirty="0"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(s, c)</a:t>
            </a:r>
            <a:b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</a:br>
            <a:r>
              <a:rPr lang="en-US" altLang="en-US" sz="2400" dirty="0">
                <a:latin typeface="Calibri" panose="020F0502020204030204" pitchFamily="34" charset="0"/>
              </a:rPr>
              <a:t>such that s 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and</a:t>
            </a:r>
            <a:r>
              <a:rPr lang="en-US" altLang="en-US" sz="2400" i="1" dirty="0">
                <a:latin typeface="Calibri" panose="020F0502020204030204" pitchFamily="34" charset="0"/>
              </a:rPr>
              <a:t>  c </a:t>
            </a:r>
            <a:r>
              <a:rPr lang="en-US" altLang="en-US" sz="2400" dirty="0">
                <a:latin typeface="Calibri" panose="020F0502020204030204" pitchFamily="34" charset="0"/>
              </a:rPr>
              <a:t>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41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0459"/>
              </p:ext>
            </p:extLst>
          </p:nvPr>
        </p:nvGraphicFramePr>
        <p:xfrm>
          <a:off x="7026859" y="1259417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547106" y="3019491"/>
            <a:ext cx="5401749" cy="289771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</a:t>
            </a:r>
            <a:r>
              <a:rPr lang="en-US" altLang="en-US" sz="2400" i="1" dirty="0">
                <a:solidFill>
                  <a:srgbClr val="000000"/>
                </a:solidFill>
              </a:rPr>
              <a:t> 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minsup</a:t>
            </a:r>
            <a:r>
              <a:rPr lang="en-US" altLang="en-US" sz="2400" i="1" dirty="0">
                <a:solidFill>
                  <a:srgbClr val="000000"/>
                </a:solidFill>
              </a:rPr>
              <a:t> = 50%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1-itemsets: Beer: 3, Nuts: 3, Diaper: 4, Eggs: 3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2-itemsets:  {Beer, Diaper}: 3</a:t>
            </a:r>
            <a:endParaRPr lang="en-US" altLang="en-US" sz="2400" i="1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minconf</a:t>
            </a:r>
            <a:r>
              <a:rPr lang="en-US" altLang="en-US" sz="2400" i="1" dirty="0">
                <a:solidFill>
                  <a:srgbClr val="000000"/>
                </a:solidFill>
              </a:rPr>
              <a:t> = 50%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Beer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Diaper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100%)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Diaper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Beer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75%)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590427" y="3602630"/>
            <a:ext cx="4586013" cy="231457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Observations: 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Mining association rules and mining frequent patterns are very close problems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Scalable methods are needed for mining large datasets</a:t>
            </a:r>
          </a:p>
        </p:txBody>
      </p:sp>
      <p:sp>
        <p:nvSpPr>
          <p:cNvPr id="2" name="Right Arrow 1"/>
          <p:cNvSpPr/>
          <p:nvPr/>
        </p:nvSpPr>
        <p:spPr>
          <a:xfrm rot="8697408">
            <a:off x="5948855" y="2945874"/>
            <a:ext cx="641572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55824-7A35-B873-B239-7845FF112E76}"/>
              </a:ext>
            </a:extLst>
          </p:cNvPr>
          <p:cNvSpPr txBox="1"/>
          <p:nvPr/>
        </p:nvSpPr>
        <p:spPr>
          <a:xfrm>
            <a:off x="547106" y="6296182"/>
            <a:ext cx="613604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>
              <a:spcBef>
                <a:spcPts val="200"/>
              </a:spcBef>
              <a:defRPr/>
            </a:pPr>
            <a:r>
              <a:rPr lang="en-US" altLang="en-US" sz="2000" dirty="0">
                <a:solidFill>
                  <a:srgbClr val="0033CC"/>
                </a:solidFill>
              </a:rPr>
              <a:t>(Q: Are these all the rules satisfying the two conditions?)</a:t>
            </a:r>
          </a:p>
        </p:txBody>
      </p:sp>
    </p:spTree>
    <p:extLst>
      <p:ext uri="{BB962C8B-B14F-4D97-AF65-F5344CB8AC3E}">
        <p14:creationId xmlns:p14="http://schemas.microsoft.com/office/powerpoint/2010/main" val="743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50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Challenge: There Are Too Many Frequent Patterns!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38250"/>
            <a:ext cx="11684000" cy="5181600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 long pattern contains a combinatorial number of sub-patterns</a:t>
            </a:r>
          </a:p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How many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 does the following 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contain (</a:t>
            </a:r>
            <a:r>
              <a:rPr lang="en-US" altLang="en-US" sz="2400" dirty="0" err="1">
                <a:latin typeface="Calibri" panose="020F0502020204030204" pitchFamily="34" charset="0"/>
                <a:sym typeface="Wingdings" pitchFamily="2" charset="2"/>
              </a:rPr>
              <a:t>minsup</a:t>
            </a:r>
            <a:r>
              <a:rPr lang="en-US" sz="2400" dirty="0">
                <a:latin typeface="Calibri" panose="020F0502020204030204" pitchFamily="34" charset="0"/>
                <a:sym typeface="Wingdings" pitchFamily="2" charset="2"/>
              </a:rPr>
              <a:t> = 1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)?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1:	 </a:t>
            </a:r>
            <a:r>
              <a:rPr lang="en-US" altLang="en-US" sz="2400" dirty="0">
                <a:latin typeface="Calibri" panose="020F0502020204030204" pitchFamily="34" charset="0"/>
              </a:rPr>
              <a:t>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};  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Let’s have a try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1-itemsets: 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2-itemsets: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 …,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…, …, …, …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99-itemsets: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3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100-itemset: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The total number of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51" y="5817203"/>
            <a:ext cx="5754388" cy="67189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875758" y="4988268"/>
            <a:ext cx="3565438" cy="958327"/>
            <a:chOff x="7438171" y="4983116"/>
            <a:chExt cx="3565438" cy="958327"/>
          </a:xfrm>
        </p:grpSpPr>
        <p:sp>
          <p:nvSpPr>
            <p:cNvPr id="9" name="TextBox 8"/>
            <p:cNvSpPr txBox="1"/>
            <p:nvPr/>
          </p:nvSpPr>
          <p:spPr>
            <a:xfrm>
              <a:off x="7713352" y="4983116"/>
              <a:ext cx="3290257" cy="830997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too huge set for any one to compute or store!</a:t>
              </a:r>
            </a:p>
          </p:txBody>
        </p:sp>
        <p:sp>
          <p:nvSpPr>
            <p:cNvPr id="10" name="Left Arrow 9"/>
            <p:cNvSpPr/>
            <p:nvPr/>
          </p:nvSpPr>
          <p:spPr>
            <a:xfrm rot="19310420">
              <a:off x="7438171" y="5608068"/>
              <a:ext cx="371475" cy="33337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5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86821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Closed 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316" y="1233218"/>
            <a:ext cx="9117811" cy="539849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How to handle such a challenge?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Solution 1: </a:t>
            </a:r>
            <a:r>
              <a:rPr lang="en-US" altLang="en-US" sz="2400" b="1" dirty="0"/>
              <a:t>Closed patterns</a:t>
            </a:r>
            <a:r>
              <a:rPr lang="en-US" altLang="en-US" sz="2400" dirty="0"/>
              <a:t>:  A pattern 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 X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is </a:t>
            </a:r>
            <a:r>
              <a:rPr lang="en-US" altLang="en-US" sz="2400" dirty="0">
                <a:solidFill>
                  <a:srgbClr val="FF0000"/>
                </a:solidFill>
              </a:rPr>
              <a:t>closed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X is </a:t>
            </a:r>
            <a:r>
              <a:rPr lang="en-US" altLang="en-US" sz="2400" i="1" dirty="0"/>
              <a:t>frequent,</a:t>
            </a:r>
            <a:r>
              <a:rPr lang="en-US" altLang="en-US" sz="2400" dirty="0"/>
              <a:t> and there exists </a:t>
            </a:r>
            <a:r>
              <a:rPr lang="en-US" altLang="en-US" sz="2400" i="1" dirty="0"/>
              <a:t>no super-pattern </a:t>
            </a:r>
            <a:r>
              <a:rPr lang="en-US" altLang="en-US" sz="2400" dirty="0"/>
              <a:t>Y </a:t>
            </a:r>
            <a:r>
              <a:rPr lang="he-IL" altLang="en-US" sz="2400" dirty="0"/>
              <a:t>כ</a:t>
            </a:r>
            <a:r>
              <a:rPr lang="en-US" altLang="en-US" sz="2400" dirty="0"/>
              <a:t> X, </a:t>
            </a:r>
            <a:r>
              <a:rPr lang="en-US" altLang="en-US" sz="2400" i="1" dirty="0"/>
              <a:t>with the same support</a:t>
            </a:r>
            <a:r>
              <a:rPr lang="en-US" altLang="en-US" sz="2400" dirty="0"/>
              <a:t> as X 	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closed 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Two: 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2”; 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Closed pattern </a:t>
            </a:r>
            <a:r>
              <a:rPr lang="en-US" altLang="en-US" sz="2400" dirty="0"/>
              <a:t>is a </a:t>
            </a:r>
            <a:r>
              <a:rPr lang="en-US" altLang="en-US" sz="2400" dirty="0">
                <a:solidFill>
                  <a:srgbClr val="FF0000"/>
                </a:solidFill>
              </a:rPr>
              <a:t>lossless compression </a:t>
            </a:r>
            <a:r>
              <a:rPr lang="en-US" altLang="en-US" sz="2400" dirty="0"/>
              <a:t>of frequent patterns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Reduces the # of patterns but does not lose the support information!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You will still be able to say: “{a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2”, “{a</a:t>
            </a:r>
            <a:r>
              <a:rPr lang="en-US" altLang="en-US" sz="2400" baseline="-25000" dirty="0"/>
              <a:t>5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</a:t>
            </a:r>
          </a:p>
        </p:txBody>
      </p:sp>
    </p:spTree>
    <p:extLst>
      <p:ext uri="{BB962C8B-B14F-4D97-AF65-F5344CB8AC3E}">
        <p14:creationId xmlns:p14="http://schemas.microsoft.com/office/powerpoint/2010/main" val="167485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0145"/>
            <a:ext cx="12191999" cy="6557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Max-Patterns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4953" y="1173020"/>
            <a:ext cx="9200938" cy="556029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Solution 2: </a:t>
            </a:r>
            <a:r>
              <a:rPr lang="en-US" altLang="en-US" sz="2400" b="1" dirty="0"/>
              <a:t>Max-patterns</a:t>
            </a:r>
            <a:r>
              <a:rPr lang="en-US" altLang="en-US" sz="2400" dirty="0"/>
              <a:t>:  A pattern X is a </a:t>
            </a:r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if X is frequent and there exists no frequent super-pattern Y </a:t>
            </a:r>
            <a:r>
              <a:rPr lang="he-IL" altLang="en-US" sz="2400" dirty="0"/>
              <a:t>כ</a:t>
            </a:r>
            <a:r>
              <a:rPr lang="en-US" altLang="en-US" sz="2400" dirty="0"/>
              <a:t> X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Difference from close-patterns?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Do not care the real support of the sub-patterns of a max-pattern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max-patterns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</a:t>
            </a:r>
            <a:r>
              <a:rPr lang="en-US" altLang="en-US" sz="2400" dirty="0">
                <a:latin typeface="Calibri" pitchFamily="34" charset="0"/>
              </a:rPr>
              <a:t>One:  P: “{a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a</a:t>
            </a:r>
            <a:r>
              <a:rPr lang="en-US" altLang="en-US" sz="2400" baseline="-25000" dirty="0">
                <a:latin typeface="Calibri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1” </a:t>
            </a:r>
            <a:endParaRPr lang="en-US" altLang="en-US" sz="24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is a </a:t>
            </a:r>
            <a:r>
              <a:rPr lang="en-US" altLang="en-US" sz="2400" dirty="0" err="1">
                <a:solidFill>
                  <a:srgbClr val="FF0000"/>
                </a:solidFill>
              </a:rPr>
              <a:t>lossy</a:t>
            </a:r>
            <a:r>
              <a:rPr lang="en-US" altLang="en-US" sz="2400" dirty="0">
                <a:solidFill>
                  <a:srgbClr val="FF0000"/>
                </a:solidFill>
              </a:rPr>
              <a:t> compression</a:t>
            </a:r>
            <a:r>
              <a:rPr lang="en-US" altLang="en-US" sz="2400" dirty="0"/>
              <a:t>! </a:t>
            </a:r>
          </a:p>
          <a:p>
            <a:pPr lvl="1"/>
            <a:r>
              <a:rPr lang="en-US" altLang="en-US" sz="2400" dirty="0"/>
              <a:t>We only know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 is frequent</a:t>
            </a:r>
          </a:p>
          <a:p>
            <a:pPr lvl="1"/>
            <a:r>
              <a:rPr lang="en-US" altLang="en-US" sz="2400" dirty="0"/>
              <a:t>But we do not know the real support of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any more!</a:t>
            </a:r>
          </a:p>
          <a:p>
            <a:r>
              <a:rPr lang="en-US" altLang="en-US" sz="2400" dirty="0"/>
              <a:t>Thus in many applications, mining close-patterns is more desirable than mining max-patterns</a:t>
            </a:r>
          </a:p>
        </p:txBody>
      </p:sp>
    </p:spTree>
    <p:extLst>
      <p:ext uri="{BB962C8B-B14F-4D97-AF65-F5344CB8AC3E}">
        <p14:creationId xmlns:p14="http://schemas.microsoft.com/office/powerpoint/2010/main" val="200733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6899776" y="3033297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Efficient Pattern Mining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2" y="1422400"/>
            <a:ext cx="9590808" cy="4895273"/>
          </a:xfrm>
        </p:spPr>
        <p:txBody>
          <a:bodyPr/>
          <a:lstStyle/>
          <a:p>
            <a:r>
              <a:rPr lang="en-US" altLang="en-US" dirty="0"/>
              <a:t>The Downward Closure Property of Frequent Patterns</a:t>
            </a:r>
          </a:p>
          <a:p>
            <a:pPr lvl="1">
              <a:lnSpc>
                <a:spcPct val="18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</a:t>
            </a:r>
          </a:p>
          <a:p>
            <a:pPr lvl="1" defTabSz="1219110"/>
            <a:r>
              <a:rPr lang="en-US" altLang="en-US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dirty="0" err="1">
                <a:solidFill>
                  <a:prstClr val="black"/>
                </a:solidFill>
              </a:rPr>
              <a:t>Apriori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en-US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dirty="0"/>
          </a:p>
          <a:p>
            <a:pPr>
              <a:lnSpc>
                <a:spcPct val="180000"/>
              </a:lnSpc>
            </a:pPr>
            <a:r>
              <a:rPr lang="en-US" altLang="en-US" dirty="0" err="1"/>
              <a:t>FPGrowth</a:t>
            </a:r>
            <a:r>
              <a:rPr lang="en-US" altLang="en-US" dirty="0"/>
              <a:t>:  A Frequent Pattern-Growth Approach</a:t>
            </a:r>
          </a:p>
          <a:p>
            <a:pPr>
              <a:lnSpc>
                <a:spcPct val="180000"/>
              </a:lnSpc>
            </a:pPr>
            <a:r>
              <a:rPr lang="en-US" altLang="en-US" dirty="0"/>
              <a:t>Mining Closed Patterns </a:t>
            </a:r>
          </a:p>
        </p:txBody>
      </p:sp>
    </p:spTree>
    <p:extLst>
      <p:ext uri="{BB962C8B-B14F-4D97-AF65-F5344CB8AC3E}">
        <p14:creationId xmlns:p14="http://schemas.microsoft.com/office/powerpoint/2010/main" val="36729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04875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dirty="0"/>
              <a:t>The Downward Closure Property of Frequent Patterns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7999" y="1219200"/>
            <a:ext cx="10321925" cy="5334000"/>
          </a:xfrm>
        </p:spPr>
        <p:txBody>
          <a:bodyPr/>
          <a:lstStyle/>
          <a:p>
            <a:pPr marL="342900" lvl="1" indent="-342900" eaLnBrk="1" hangingPunct="1">
              <a:buClr>
                <a:srgbClr val="0000CC"/>
              </a:buClr>
            </a:pPr>
            <a:r>
              <a:rPr lang="en-US" altLang="en-US" sz="2400" dirty="0"/>
              <a:t>Observation:  From TDB</a:t>
            </a:r>
            <a:r>
              <a:rPr lang="en-US" altLang="en-US" sz="2400" baseline="-25000" dirty="0"/>
              <a:t>1: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</a:t>
            </a:r>
          </a:p>
          <a:p>
            <a:pPr marL="742950" lvl="2" indent="-342900"/>
            <a:r>
              <a:rPr lang="en-US" altLang="en-US" sz="2400" dirty="0"/>
              <a:t>We get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:  </a:t>
            </a:r>
            <a:r>
              <a:rPr lang="en-US" altLang="en-US" sz="2400" dirty="0">
                <a:latin typeface="Calibri" panose="020F0502020204030204" pitchFamily="34" charset="0"/>
              </a:rPr>
              <a:t>{</a:t>
            </a:r>
            <a:r>
              <a:rPr lang="en-US" altLang="en-US" sz="2400" dirty="0"/>
              <a:t>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/>
          </a:p>
          <a:p>
            <a:pPr marL="742950" lvl="2" indent="-342900"/>
            <a:r>
              <a:rPr lang="en-US" altLang="en-US" sz="2400" dirty="0"/>
              <a:t>Also, its subsets are all frequent: {a</a:t>
            </a:r>
            <a:r>
              <a:rPr lang="en-US" altLang="en-US" sz="2400" baseline="-25000" dirty="0"/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49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</a:t>
            </a:r>
          </a:p>
          <a:p>
            <a:pPr marL="742950" lvl="2" indent="-342900" eaLnBrk="1" hangingPunct="1"/>
            <a:r>
              <a:rPr lang="en-US" altLang="en-US" sz="2400" dirty="0"/>
              <a:t>There are some hidden relationships among frequent patterns! 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downward closure (also called “</a:t>
            </a:r>
            <a:r>
              <a:rPr lang="en-US" altLang="en-US" sz="2400" dirty="0" err="1">
                <a:solidFill>
                  <a:srgbClr val="FF0000"/>
                </a:solidFill>
              </a:rPr>
              <a:t>Apriori</a:t>
            </a:r>
            <a:r>
              <a:rPr lang="en-US" altLang="en-US" sz="2400" dirty="0">
                <a:solidFill>
                  <a:srgbClr val="FF0000"/>
                </a:solidFill>
              </a:rPr>
              <a:t>”) </a:t>
            </a:r>
            <a:r>
              <a:rPr lang="en-US" altLang="en-US" sz="2400" dirty="0"/>
              <a:t>property of frequent patterns</a:t>
            </a:r>
          </a:p>
          <a:p>
            <a:pPr marL="742950" lvl="2" indent="-342900" eaLnBrk="1" hangingPunct="1"/>
            <a:r>
              <a:rPr lang="en-US" altLang="en-US" sz="2400" dirty="0"/>
              <a:t>If </a:t>
            </a:r>
            <a:r>
              <a:rPr lang="en-US" altLang="en-US" sz="2400" b="1" dirty="0"/>
              <a:t>{beer, diaper, nuts}</a:t>
            </a:r>
            <a:r>
              <a:rPr lang="en-US" altLang="en-US" sz="2400" dirty="0"/>
              <a:t> is frequent, so is </a:t>
            </a:r>
            <a:r>
              <a:rPr lang="en-US" altLang="en-US" sz="2400" b="1" dirty="0"/>
              <a:t>{beer, diaper}</a:t>
            </a:r>
            <a:endParaRPr lang="en-US" altLang="en-US" sz="2400" dirty="0"/>
          </a:p>
          <a:p>
            <a:pPr marL="742950" lvl="2" indent="-342900" eaLnBrk="1" hangingPunct="1"/>
            <a:r>
              <a:rPr lang="en-US" altLang="en-US" sz="2400" dirty="0"/>
              <a:t>Every transaction containing {beer, diaper, nuts} also contains {beer, diaper} </a:t>
            </a:r>
          </a:p>
          <a:p>
            <a:pPr marL="742950" lvl="2" indent="-342900" eaLnBrk="1" hangingPunct="1"/>
            <a:r>
              <a:rPr lang="en-US" altLang="en-US" sz="2400" u="sng" dirty="0" err="1">
                <a:solidFill>
                  <a:srgbClr val="FF0000"/>
                </a:solidFill>
              </a:rPr>
              <a:t>Apriori</a:t>
            </a:r>
            <a:r>
              <a:rPr lang="en-US" altLang="en-US" sz="2400" u="sng" dirty="0">
                <a:solidFill>
                  <a:srgbClr val="FF0000"/>
                </a:solidFill>
              </a:rPr>
              <a:t>:  Any subset of a frequent </a:t>
            </a:r>
            <a:r>
              <a:rPr lang="en-US" altLang="en-US" sz="2400" u="sng" dirty="0" err="1">
                <a:solidFill>
                  <a:srgbClr val="FF0000"/>
                </a:solidFill>
              </a:rPr>
              <a:t>itemset</a:t>
            </a:r>
            <a:r>
              <a:rPr lang="en-US" altLang="en-US" sz="2400" u="sng" dirty="0">
                <a:solidFill>
                  <a:srgbClr val="FF0000"/>
                </a:solidFill>
              </a:rPr>
              <a:t> must be frequent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400" dirty="0"/>
              <a:t>Efficient mining methodology</a:t>
            </a:r>
          </a:p>
          <a:p>
            <a:pPr marL="742950" lvl="2" indent="-342900" eaLnBrk="1" hangingPunct="1"/>
            <a:r>
              <a:rPr lang="en-US" altLang="en-US" sz="2400" dirty="0"/>
              <a:t>If</a:t>
            </a:r>
            <a:r>
              <a:rPr lang="en-US" altLang="en-US" sz="2400" dirty="0">
                <a:solidFill>
                  <a:srgbClr val="FF0000"/>
                </a:solidFill>
              </a:rPr>
              <a:t> any subset of an </a:t>
            </a:r>
            <a:r>
              <a:rPr lang="en-US" altLang="en-US" sz="2400" dirty="0" err="1">
                <a:solidFill>
                  <a:srgbClr val="FF0000"/>
                </a:solidFill>
              </a:rPr>
              <a:t>itemset</a:t>
            </a:r>
            <a:r>
              <a:rPr lang="en-US" altLang="en-US" sz="2400" dirty="0">
                <a:solidFill>
                  <a:srgbClr val="FF0000"/>
                </a:solidFill>
              </a:rPr>
              <a:t> S </a:t>
            </a:r>
            <a:r>
              <a:rPr lang="en-US" altLang="en-US" sz="2400" dirty="0"/>
              <a:t>is infrequent, then there is no chance for S to be frequent—why do we even have to consider S!?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96372" y="568642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sharp knife for pruning!</a:t>
            </a:r>
          </a:p>
        </p:txBody>
      </p:sp>
      <p:sp>
        <p:nvSpPr>
          <p:cNvPr id="3" name="Down Arrow 2"/>
          <p:cNvSpPr/>
          <p:nvPr/>
        </p:nvSpPr>
        <p:spPr>
          <a:xfrm rot="6544611">
            <a:off x="7979691" y="5623426"/>
            <a:ext cx="276225" cy="493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 Pruning and Scalable Mining Methods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546100" y="1266825"/>
            <a:ext cx="1021715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u="sng" dirty="0" err="1"/>
              <a:t>Apriori</a:t>
            </a:r>
            <a:r>
              <a:rPr lang="en-US" altLang="en-US" u="sng" dirty="0"/>
              <a:t> pruning principle</a:t>
            </a:r>
            <a:r>
              <a:rPr lang="en-US" altLang="en-US" dirty="0"/>
              <a:t>: If there is any </a:t>
            </a:r>
            <a:r>
              <a:rPr lang="en-US" altLang="en-US" dirty="0" err="1"/>
              <a:t>itemset</a:t>
            </a:r>
            <a:r>
              <a:rPr lang="en-US" altLang="en-US" dirty="0"/>
              <a:t> which is infrequent, its superset should not even be generated! (Agrawal &amp; </a:t>
            </a:r>
            <a:r>
              <a:rPr lang="en-US" altLang="en-US" dirty="0" err="1"/>
              <a:t>Srikant</a:t>
            </a:r>
            <a:r>
              <a:rPr lang="en-US" altLang="en-US" dirty="0"/>
              <a:t> @VLDB’94, </a:t>
            </a:r>
            <a:r>
              <a:rPr lang="en-US" altLang="en-US" dirty="0" err="1"/>
              <a:t>Mannila</a:t>
            </a:r>
            <a:r>
              <a:rPr lang="en-US" altLang="en-US" dirty="0"/>
              <a:t>, et al. @ KDD’ 94)</a:t>
            </a:r>
          </a:p>
          <a:p>
            <a:pPr eaLnBrk="1" hangingPunct="1"/>
            <a:r>
              <a:rPr lang="en-US" altLang="en-US" dirty="0"/>
              <a:t>Scalable mining Methods:  Three major approaches</a:t>
            </a:r>
          </a:p>
          <a:p>
            <a:pPr lvl="1" eaLnBrk="1" hangingPunct="1"/>
            <a:r>
              <a:rPr lang="en-US" altLang="en-US" dirty="0"/>
              <a:t>Level-wise, join-based approach:  </a:t>
            </a:r>
            <a:r>
              <a:rPr lang="en-US" altLang="en-US" dirty="0" err="1"/>
              <a:t>Apriori</a:t>
            </a:r>
            <a:r>
              <a:rPr lang="en-US" altLang="en-US" dirty="0"/>
              <a:t> (Agrawal &amp; Srikant@VLDB’94)</a:t>
            </a:r>
          </a:p>
          <a:p>
            <a:pPr lvl="1" eaLnBrk="1" hangingPunct="1"/>
            <a:r>
              <a:rPr lang="en-US" altLang="en-US" dirty="0"/>
              <a:t>Vertical data format approach: </a:t>
            </a:r>
            <a:r>
              <a:rPr lang="en-US" altLang="en-US" dirty="0" err="1"/>
              <a:t>Eclat</a:t>
            </a:r>
            <a:r>
              <a:rPr lang="en-US" altLang="en-US" dirty="0"/>
              <a:t> (</a:t>
            </a:r>
            <a:r>
              <a:rPr lang="en-US" altLang="en-US" dirty="0" err="1"/>
              <a:t>Zaki</a:t>
            </a:r>
            <a:r>
              <a:rPr lang="en-US" altLang="en-US" dirty="0"/>
              <a:t>, </a:t>
            </a:r>
            <a:r>
              <a:rPr lang="en-US" altLang="en-US" dirty="0" err="1"/>
              <a:t>Parthasarathy</a:t>
            </a:r>
            <a:r>
              <a:rPr lang="en-US" altLang="en-US" dirty="0"/>
              <a:t>, </a:t>
            </a:r>
            <a:r>
              <a:rPr lang="en-US" altLang="en-US" dirty="0" err="1"/>
              <a:t>Ogihara</a:t>
            </a:r>
            <a:r>
              <a:rPr lang="en-US" altLang="en-US" dirty="0"/>
              <a:t>, Li @KDD’97)</a:t>
            </a:r>
          </a:p>
          <a:p>
            <a:pPr lvl="1" eaLnBrk="1" hangingPunct="1"/>
            <a:r>
              <a:rPr lang="en-US" altLang="en-US" dirty="0"/>
              <a:t>Frequent pattern projection and growth: </a:t>
            </a:r>
            <a:r>
              <a:rPr lang="en-US" altLang="en-US" dirty="0" err="1"/>
              <a:t>FPgrowth</a:t>
            </a:r>
            <a:r>
              <a:rPr lang="en-US" altLang="en-US" dirty="0"/>
              <a:t> (Han, Pei, Yin @SIGMOD’00)</a:t>
            </a:r>
          </a:p>
        </p:txBody>
      </p:sp>
    </p:spTree>
    <p:extLst>
      <p:ext uri="{BB962C8B-B14F-4D97-AF65-F5344CB8AC3E}">
        <p14:creationId xmlns:p14="http://schemas.microsoft.com/office/powerpoint/2010/main" val="33621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: A Candidate Generation &amp; Test Approach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114808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/>
              <a:t>Outline of </a:t>
            </a:r>
            <a:r>
              <a:rPr lang="en-US" altLang="en-US" dirty="0" err="1"/>
              <a:t>Apriori</a:t>
            </a:r>
            <a:r>
              <a:rPr lang="en-US" altLang="en-US" dirty="0"/>
              <a:t> (level-wise, candidate generation and test)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Scan</a:t>
            </a:r>
            <a:r>
              <a:rPr lang="en-US" altLang="en-US" dirty="0"/>
              <a:t> DB once to get frequent 1-itemset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Repeat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Generate length-(k+1) candidate </a:t>
            </a:r>
            <a:r>
              <a:rPr lang="en-US" altLang="en-US" dirty="0" err="1"/>
              <a:t>itemsets</a:t>
            </a:r>
            <a:r>
              <a:rPr lang="en-US" altLang="en-US" dirty="0"/>
              <a:t> from length-k frequent 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Test the candidates against DB to find frequent (k+1)-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Set k := k +1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Until</a:t>
            </a:r>
            <a:r>
              <a:rPr lang="en-US" altLang="en-US" dirty="0"/>
              <a:t> no frequent or candidate set can be generated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Return all the frequent </a:t>
            </a:r>
            <a:r>
              <a:rPr lang="en-US" altLang="en-US" dirty="0" err="1"/>
              <a:t>itemsets</a:t>
            </a:r>
            <a:r>
              <a:rPr lang="en-US" altLang="en-US" dirty="0"/>
              <a:t> derived</a:t>
            </a:r>
          </a:p>
        </p:txBody>
      </p:sp>
    </p:spTree>
    <p:extLst>
      <p:ext uri="{BB962C8B-B14F-4D97-AF65-F5344CB8AC3E}">
        <p14:creationId xmlns:p14="http://schemas.microsoft.com/office/powerpoint/2010/main" val="326367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058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The </a:t>
            </a:r>
            <a:r>
              <a:rPr lang="en-US" altLang="en-US" sz="4000" dirty="0" err="1"/>
              <a:t>Apriori</a:t>
            </a:r>
            <a:r>
              <a:rPr lang="en-US" altLang="en-US" sz="4000" dirty="0"/>
              <a:t> Algorithm (Pseudo-Code</a:t>
            </a:r>
            <a:r>
              <a:rPr lang="en-US" altLang="en-US" sz="4000" u="sng" dirty="0"/>
              <a:t>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11200" y="1295400"/>
            <a:ext cx="108712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C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: Candidate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K := 1;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:= {frequent items};   // frequent 1-itemset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While </a:t>
            </a:r>
            <a:r>
              <a:rPr lang="en-US" altLang="en-US" sz="2400" dirty="0"/>
              <a:t>(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!= </a:t>
            </a:r>
            <a:r>
              <a:rPr lang="en-US" altLang="en-US" sz="2400" dirty="0">
                <a:sym typeface="Symbol" pitchFamily="18" charset="2"/>
              </a:rPr>
              <a:t></a:t>
            </a:r>
            <a:r>
              <a:rPr lang="en-US" altLang="en-US" sz="2400" dirty="0"/>
              <a:t>) </a:t>
            </a:r>
            <a:r>
              <a:rPr lang="en-US" altLang="en-US" sz="2400" b="1" dirty="0">
                <a:solidFill>
                  <a:srgbClr val="F83F24"/>
                </a:solidFill>
              </a:rPr>
              <a:t>do {	 </a:t>
            </a:r>
            <a:r>
              <a:rPr lang="en-US" altLang="en-US" sz="2400" dirty="0"/>
              <a:t>// when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is non-empty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k+1</a:t>
            </a:r>
            <a:r>
              <a:rPr lang="en-US" altLang="en-US" sz="2400" dirty="0"/>
              <a:t> := candidates generated from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;  // candidate generation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Derive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by counting candidates in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with respect to </a:t>
            </a:r>
            <a:r>
              <a:rPr lang="en-US" altLang="en-US" sz="2400" i="1" dirty="0"/>
              <a:t>TDB </a:t>
            </a:r>
            <a:r>
              <a:rPr lang="en-US" altLang="en-US" sz="2400" dirty="0"/>
              <a:t>at </a:t>
            </a:r>
            <a:r>
              <a:rPr lang="en-US" altLang="en-US" sz="2400" dirty="0" err="1"/>
              <a:t>minsup</a:t>
            </a:r>
            <a:r>
              <a:rPr lang="en-US" altLang="en-US" sz="2400" dirty="0"/>
              <a:t>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k := k + 1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</a:t>
            </a:r>
            <a:r>
              <a:rPr lang="en-US" altLang="en-US" sz="2400" b="1" dirty="0">
                <a:solidFill>
                  <a:srgbClr val="F83F24"/>
                </a:solidFill>
              </a:rPr>
              <a:t> }</a:t>
            </a: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return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</a:t>
            </a:r>
            <a:r>
              <a:rPr lang="en-US" altLang="en-US" sz="2400" i="1" baseline="-25000" dirty="0"/>
              <a:t>k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   	            // return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generated at each level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10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What Are Patterns?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06401" y="1179088"/>
            <a:ext cx="10749279" cy="5450312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What are patterns?</a:t>
            </a:r>
            <a:r>
              <a:rPr lang="en-US" altLang="en-US" dirty="0">
                <a:latin typeface="Calibri" pitchFamily="34" charset="0"/>
              </a:rPr>
              <a:t>  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Patterns</a:t>
            </a:r>
            <a:r>
              <a:rPr lang="en-US" altLang="en-US" dirty="0">
                <a:latin typeface="Calibri" pitchFamily="34" charset="0"/>
              </a:rPr>
              <a:t>: A set of items, subsequences, or substructures that occur frequently together (or strongly correlated) in a data set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latin typeface="Calibri" pitchFamily="34" charset="0"/>
              </a:rPr>
              <a:t>Patterns represent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intrinsic</a:t>
            </a:r>
            <a:r>
              <a:rPr lang="en-US" altLang="en-US" dirty="0">
                <a:latin typeface="Calibri" pitchFamily="34" charset="0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important properties </a:t>
            </a:r>
            <a:r>
              <a:rPr lang="en-US" altLang="en-US" dirty="0">
                <a:latin typeface="Calibri" pitchFamily="34" charset="0"/>
              </a:rPr>
              <a:t>of datasets</a:t>
            </a:r>
          </a:p>
          <a:p>
            <a:pPr marL="737870" lvl="1" indent="-537845" eaLnBrk="1" hangingPunct="1">
              <a:spcBef>
                <a:spcPts val="600"/>
              </a:spcBef>
              <a:spcAft>
                <a:spcPts val="200"/>
              </a:spcAft>
            </a:pPr>
            <a:endParaRPr lang="en-US" altLang="en-US" dirty="0">
              <a:latin typeface="Calibri" pitchFamily="34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96B95-4FEA-4DDD-B339-1AD98A290E51}"/>
              </a:ext>
            </a:extLst>
          </p:cNvPr>
          <p:cNvSpPr txBox="1"/>
          <p:nvPr/>
        </p:nvSpPr>
        <p:spPr>
          <a:xfrm>
            <a:off x="6470798" y="586285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structures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7" y="3409985"/>
            <a:ext cx="3156372" cy="2362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-753307" y="5796043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item set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49" y="3409984"/>
            <a:ext cx="3546562" cy="23626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2510249" y="583984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sequences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8" y="3409984"/>
            <a:ext cx="3167453" cy="23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63034" y="304800"/>
            <a:ext cx="10945284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Algorithm—An Example </a:t>
            </a: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362143" y="1369368"/>
            <a:ext cx="1923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Database TDB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3079035" y="2271068"/>
            <a:ext cx="1099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3062818" y="2719388"/>
            <a:ext cx="11091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3758512" y="171861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7195271" y="1561455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468504" y="3726806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3718296" y="33299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8101912" y="33807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6836834" y="4648200"/>
            <a:ext cx="1494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6999305" y="4112568"/>
            <a:ext cx="1167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0" name="AutoShape 13"/>
          <p:cNvSpPr>
            <a:spLocks noChangeArrowheads="1"/>
          </p:cNvSpPr>
          <p:nvPr/>
        </p:nvSpPr>
        <p:spPr bwMode="auto">
          <a:xfrm>
            <a:off x="10481734" y="3267224"/>
            <a:ext cx="836084" cy="461665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3380318" y="6299200"/>
            <a:ext cx="2256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1011079" y="580008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3" name="Text Box 16"/>
          <p:cNvSpPr txBox="1">
            <a:spLocks noChangeArrowheads="1"/>
          </p:cNvSpPr>
          <p:nvPr/>
        </p:nvSpPr>
        <p:spPr bwMode="auto">
          <a:xfrm>
            <a:off x="5552738" y="5788969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4" name="Text Box 17"/>
          <p:cNvSpPr txBox="1">
            <a:spLocks noChangeArrowheads="1"/>
          </p:cNvSpPr>
          <p:nvPr/>
        </p:nvSpPr>
        <p:spPr bwMode="auto">
          <a:xfrm>
            <a:off x="3793511" y="5879456"/>
            <a:ext cx="1133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rd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5" name="AutoShape 18"/>
          <p:cNvSpPr>
            <a:spLocks noChangeArrowheads="1"/>
          </p:cNvSpPr>
          <p:nvPr/>
        </p:nvSpPr>
        <p:spPr bwMode="auto">
          <a:xfrm>
            <a:off x="468503" y="4648200"/>
            <a:ext cx="381241" cy="1053952"/>
          </a:xfrm>
          <a:prstGeom prst="curvedRightArrow">
            <a:avLst>
              <a:gd name="adj1" fmla="val 56619"/>
              <a:gd name="adj2" fmla="val 50000"/>
              <a:gd name="adj3" fmla="val 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>
            <a:off x="7112000" y="2438400"/>
            <a:ext cx="7027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7" name="Line 20"/>
          <p:cNvSpPr>
            <a:spLocks noChangeShapeType="1"/>
          </p:cNvSpPr>
          <p:nvPr/>
        </p:nvSpPr>
        <p:spPr bwMode="auto">
          <a:xfrm flipH="1">
            <a:off x="3556000" y="4648200"/>
            <a:ext cx="508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532949" name="Group 21"/>
          <p:cNvGraphicFramePr>
            <a:graphicFrameLocks noGrp="1"/>
          </p:cNvGraphicFramePr>
          <p:nvPr/>
        </p:nvGraphicFramePr>
        <p:xfrm>
          <a:off x="203200" y="1828800"/>
          <a:ext cx="2540000" cy="15541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2969" name="Group 41"/>
          <p:cNvGraphicFramePr>
            <a:graphicFrameLocks noGrp="1"/>
          </p:cNvGraphicFramePr>
          <p:nvPr/>
        </p:nvGraphicFramePr>
        <p:xfrm>
          <a:off x="4572000" y="1335088"/>
          <a:ext cx="2336800" cy="186532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{D}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2992" name="Group 64"/>
          <p:cNvGraphicFramePr>
            <a:graphicFrameLocks noGrp="1"/>
          </p:cNvGraphicFramePr>
          <p:nvPr/>
        </p:nvGraphicFramePr>
        <p:xfrm>
          <a:off x="7924800" y="1524000"/>
          <a:ext cx="2336800" cy="155418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12" name="Group 84"/>
          <p:cNvGraphicFramePr>
            <a:graphicFrameLocks noGrp="1"/>
          </p:cNvGraphicFramePr>
          <p:nvPr/>
        </p:nvGraphicFramePr>
        <p:xfrm>
          <a:off x="8737600" y="3581401"/>
          <a:ext cx="1524000" cy="2176461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30" name="Group 102"/>
          <p:cNvGraphicFramePr>
            <a:graphicFrameLocks noGrp="1"/>
          </p:cNvGraphicFramePr>
          <p:nvPr/>
        </p:nvGraphicFramePr>
        <p:xfrm>
          <a:off x="4267200" y="3557588"/>
          <a:ext cx="2336800" cy="200502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56" name="Group 128"/>
          <p:cNvGraphicFramePr>
            <a:graphicFrameLocks noGrp="1"/>
          </p:cNvGraphicFramePr>
          <p:nvPr/>
        </p:nvGraphicFramePr>
        <p:xfrm>
          <a:off x="1016000" y="3862388"/>
          <a:ext cx="2336800" cy="143194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76" name="Group 148"/>
          <p:cNvGraphicFramePr>
            <a:graphicFrameLocks noGrp="1"/>
          </p:cNvGraphicFramePr>
          <p:nvPr/>
        </p:nvGraphicFramePr>
        <p:xfrm>
          <a:off x="1524000" y="5867401"/>
          <a:ext cx="1524000" cy="658813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3084" name="Group 156"/>
          <p:cNvGraphicFramePr>
            <a:graphicFrameLocks noGrp="1"/>
          </p:cNvGraphicFramePr>
          <p:nvPr/>
        </p:nvGraphicFramePr>
        <p:xfrm>
          <a:off x="6096000" y="5867400"/>
          <a:ext cx="2336800" cy="61912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624" name="Text Box 167"/>
          <p:cNvSpPr txBox="1">
            <a:spLocks noChangeArrowheads="1"/>
          </p:cNvSpPr>
          <p:nvPr/>
        </p:nvSpPr>
        <p:spPr bwMode="auto">
          <a:xfrm>
            <a:off x="2641601" y="1295400"/>
            <a:ext cx="17653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minsup = 2</a:t>
            </a:r>
          </a:p>
        </p:txBody>
      </p:sp>
    </p:spTree>
    <p:extLst>
      <p:ext uri="{BB962C8B-B14F-4D97-AF65-F5344CB8AC3E}">
        <p14:creationId xmlns:p14="http://schemas.microsoft.com/office/powerpoint/2010/main" val="5320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2" grpId="0" animBg="1"/>
      <p:bldP spid="19463" grpId="0"/>
      <p:bldP spid="19464" grpId="0"/>
      <p:bldP spid="19465" grpId="0"/>
      <p:bldP spid="19466" grpId="0"/>
      <p:bldP spid="19467" grpId="0"/>
      <p:bldP spid="19468" grpId="0" animBg="1"/>
      <p:bldP spid="19469" grpId="0"/>
      <p:bldP spid="19470" grpId="0" animBg="1"/>
      <p:bldP spid="19471" grpId="0" animBg="1"/>
      <p:bldP spid="19472" grpId="0"/>
      <p:bldP spid="19473" grpId="0"/>
      <p:bldP spid="19474" grpId="0"/>
      <p:bldP spid="19475" grpId="0" animBg="1"/>
      <p:bldP spid="19476" grpId="0" animBg="1"/>
      <p:bldP spid="194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745065" y="1930409"/>
          <a:ext cx="5109633" cy="396875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96" name="Curved Up Arrow 3"/>
          <p:cNvSpPr>
            <a:spLocks noChangeArrowheads="1"/>
          </p:cNvSpPr>
          <p:nvPr/>
        </p:nvSpPr>
        <p:spPr bwMode="auto">
          <a:xfrm>
            <a:off x="6354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497" name="Curved Up Arrow 7"/>
          <p:cNvSpPr>
            <a:spLocks noChangeArrowheads="1"/>
          </p:cNvSpPr>
          <p:nvPr/>
        </p:nvSpPr>
        <p:spPr bwMode="auto">
          <a:xfrm>
            <a:off x="8386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" name="Minus 4"/>
          <p:cNvSpPr/>
          <p:nvPr/>
        </p:nvSpPr>
        <p:spPr bwMode="auto">
          <a:xfrm>
            <a:off x="5846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6862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Minus 10"/>
          <p:cNvSpPr/>
          <p:nvPr/>
        </p:nvSpPr>
        <p:spPr bwMode="auto">
          <a:xfrm>
            <a:off x="7878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Minus 11"/>
          <p:cNvSpPr/>
          <p:nvPr/>
        </p:nvSpPr>
        <p:spPr bwMode="auto">
          <a:xfrm>
            <a:off x="8894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40365" y="2616209"/>
          <a:ext cx="1231900" cy="396875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abcd</a:t>
                      </a: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386664" y="2616209"/>
          <a:ext cx="1117600" cy="396875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14" name="Down Arrow 8"/>
          <p:cNvSpPr>
            <a:spLocks noChangeArrowheads="1"/>
          </p:cNvSpPr>
          <p:nvPr/>
        </p:nvSpPr>
        <p:spPr bwMode="auto">
          <a:xfrm>
            <a:off x="67610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515" name="Down Arrow 17"/>
          <p:cNvSpPr>
            <a:spLocks noChangeArrowheads="1"/>
          </p:cNvSpPr>
          <p:nvPr/>
        </p:nvSpPr>
        <p:spPr bwMode="auto">
          <a:xfrm>
            <a:off x="88184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" name="Minus 18"/>
          <p:cNvSpPr/>
          <p:nvPr/>
        </p:nvSpPr>
        <p:spPr bwMode="auto">
          <a:xfrm>
            <a:off x="6608664" y="2921008"/>
            <a:ext cx="711200" cy="46038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17" name="Curved Up Arrow 19"/>
          <p:cNvSpPr>
            <a:spLocks noChangeArrowheads="1"/>
          </p:cNvSpPr>
          <p:nvPr/>
        </p:nvSpPr>
        <p:spPr bwMode="auto">
          <a:xfrm rot="-922558">
            <a:off x="6902882" y="2671771"/>
            <a:ext cx="3702049" cy="654050"/>
          </a:xfrm>
          <a:prstGeom prst="curvedUpArrow">
            <a:avLst>
              <a:gd name="adj1" fmla="val 25019"/>
              <a:gd name="adj2" fmla="val 50057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14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50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" name="Multiply 1"/>
          <p:cNvSpPr/>
          <p:nvPr/>
        </p:nvSpPr>
        <p:spPr bwMode="auto">
          <a:xfrm>
            <a:off x="7971798" y="2511433"/>
            <a:ext cx="548217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0015" y="3482983"/>
            <a:ext cx="12573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pruned</a:t>
            </a:r>
          </a:p>
        </p:txBody>
      </p:sp>
      <p:sp>
        <p:nvSpPr>
          <p:cNvPr id="4" name="Curved Right Arrow 3"/>
          <p:cNvSpPr/>
          <p:nvPr/>
        </p:nvSpPr>
        <p:spPr bwMode="auto">
          <a:xfrm rot="20251953">
            <a:off x="8141131" y="2832108"/>
            <a:ext cx="412751" cy="901700"/>
          </a:xfrm>
          <a:prstGeom prst="curvedRightArrow">
            <a:avLst>
              <a:gd name="adj1" fmla="val 25000"/>
              <a:gd name="adj2" fmla="val 50000"/>
              <a:gd name="adj3" fmla="val 6995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Apriori: Implementation Tricks</a:t>
            </a:r>
          </a:p>
        </p:txBody>
      </p:sp>
      <p:sp>
        <p:nvSpPr>
          <p:cNvPr id="20525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22228"/>
            <a:ext cx="7015063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How to generate candidates?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1: self-joining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endParaRPr lang="en-US" altLang="en-US" sz="2400" i="1" baseline="-25000" dirty="0"/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2: pruning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Example of candidate-generation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F</a:t>
            </a:r>
            <a:r>
              <a:rPr lang="en-US" altLang="en-US" sz="2400" i="1" baseline="-25000" dirty="0"/>
              <a:t>3 </a:t>
            </a:r>
            <a:r>
              <a:rPr lang="en-US" altLang="en-US" sz="2400" dirty="0"/>
              <a:t>=</a:t>
            </a:r>
            <a:r>
              <a:rPr lang="en-US" altLang="en-US" sz="2400" i="1" dirty="0"/>
              <a:t> </a:t>
            </a:r>
            <a:r>
              <a:rPr lang="en-US" altLang="en-US" sz="2400" dirty="0"/>
              <a:t>{</a:t>
            </a:r>
            <a:r>
              <a:rPr lang="en-US" altLang="en-US" sz="2400" i="1" dirty="0" err="1"/>
              <a:t>abc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abd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acd</a:t>
            </a:r>
            <a:r>
              <a:rPr lang="en-US" altLang="en-US" sz="2400" i="1" dirty="0"/>
              <a:t>, ace, </a:t>
            </a:r>
            <a:r>
              <a:rPr lang="en-US" altLang="en-US" sz="2400" i="1" dirty="0" err="1"/>
              <a:t>bcd</a:t>
            </a:r>
            <a:r>
              <a:rPr lang="en-US" altLang="en-US" sz="2400" dirty="0"/>
              <a:t>}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Self-joining: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  <a:r>
              <a:rPr lang="en-US" altLang="en-US" sz="2400" i="1" dirty="0"/>
              <a:t>*F</a:t>
            </a:r>
            <a:r>
              <a:rPr lang="en-US" altLang="en-US" sz="2400" i="1" baseline="-25000" dirty="0"/>
              <a:t>3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abcd</a:t>
            </a:r>
            <a:r>
              <a:rPr lang="en-US" altLang="en-US" sz="2400" i="1" dirty="0"/>
              <a:t> </a:t>
            </a:r>
            <a:r>
              <a:rPr lang="en-US" altLang="en-US" sz="2400" dirty="0"/>
              <a:t>from </a:t>
            </a:r>
            <a:r>
              <a:rPr lang="en-US" altLang="en-US" sz="2400" i="1" dirty="0" err="1"/>
              <a:t>abc</a:t>
            </a:r>
            <a:r>
              <a:rPr lang="en-US" altLang="en-US" sz="2400" dirty="0"/>
              <a:t> and </a:t>
            </a:r>
            <a:r>
              <a:rPr lang="en-US" altLang="en-US" sz="2400" i="1" dirty="0" err="1"/>
              <a:t>abd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from </a:t>
            </a:r>
            <a:r>
              <a:rPr lang="en-US" altLang="en-US" sz="2400" i="1" dirty="0" err="1"/>
              <a:t>acd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Pruning: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is removed because </a:t>
            </a:r>
            <a:r>
              <a:rPr lang="en-US" altLang="en-US" sz="2400" i="1" dirty="0" err="1"/>
              <a:t>ade</a:t>
            </a:r>
            <a:r>
              <a:rPr lang="en-US" altLang="en-US" sz="2400" dirty="0"/>
              <a:t> is not in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C</a:t>
            </a:r>
            <a:r>
              <a:rPr lang="en-US" altLang="en-US" sz="2400" i="1" baseline="-25000" dirty="0"/>
              <a:t>4 </a:t>
            </a:r>
            <a:r>
              <a:rPr lang="en-US" altLang="en-US" sz="2400" dirty="0"/>
              <a:t>= {</a:t>
            </a:r>
            <a:r>
              <a:rPr lang="en-US" altLang="en-US" sz="2400" i="1" dirty="0" err="1"/>
              <a:t>abcd</a:t>
            </a:r>
            <a:r>
              <a:rPr lang="en-US" altLang="en-US" sz="2400" dirty="0"/>
              <a:t>}</a:t>
            </a:r>
          </a:p>
          <a:p>
            <a:pPr eaLnBrk="1" hangingPunct="1">
              <a:lnSpc>
                <a:spcPct val="110000"/>
              </a:lnSpc>
            </a:pPr>
            <a:endParaRPr lang="en-US" altLang="en-US" sz="1800" dirty="0"/>
          </a:p>
        </p:txBody>
      </p:sp>
      <p:sp>
        <p:nvSpPr>
          <p:cNvPr id="15" name="Right Arrow 14"/>
          <p:cNvSpPr/>
          <p:nvPr/>
        </p:nvSpPr>
        <p:spPr bwMode="auto">
          <a:xfrm rot="19869230">
            <a:off x="5302682" y="3267084"/>
            <a:ext cx="1087967" cy="314325"/>
          </a:xfrm>
          <a:prstGeom prst="rightArrow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1"/>
            <a:ext cx="12598400" cy="639763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Candidate Generation (Pseudo-Code</a:t>
            </a:r>
            <a:r>
              <a:rPr lang="en-US" altLang="en-US" sz="4000" u="sng" dirty="0"/>
              <a:t>)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20699" y="1155699"/>
            <a:ext cx="11335807" cy="5597525"/>
          </a:xfrm>
        </p:spPr>
        <p:txBody>
          <a:bodyPr/>
          <a:lstStyle/>
          <a:p>
            <a:pPr eaLnBrk="1" hangingPunct="1"/>
            <a:r>
              <a:rPr lang="en-US" altLang="en-US" dirty="0"/>
              <a:t>Suppose the items in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are listed in an order</a:t>
            </a:r>
          </a:p>
          <a:p>
            <a:pPr eaLnBrk="1" hangingPunct="1"/>
            <a:r>
              <a:rPr lang="en-US" altLang="en-US" dirty="0"/>
              <a:t>// Step 1: Joining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b="1" dirty="0"/>
              <a:t>for each </a:t>
            </a:r>
            <a:r>
              <a:rPr lang="en-US" altLang="en-US" i="1" dirty="0"/>
              <a:t>p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</a:p>
          <a:p>
            <a:pPr marL="457200" lvl="1" indent="0">
              <a:buNone/>
            </a:pPr>
            <a:r>
              <a:rPr lang="en-US" altLang="en-US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</a:t>
            </a:r>
            <a:r>
              <a:rPr lang="en-US" altLang="en-US" i="1" dirty="0"/>
              <a:t>q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endParaRPr lang="en-US" altLang="en-US" i="1" dirty="0"/>
          </a:p>
          <a:p>
            <a:pPr marL="457200" lvl="1" indent="0">
              <a:buNone/>
            </a:pPr>
            <a:r>
              <a:rPr lang="en-US" altLang="en-US" dirty="0"/>
              <a:t>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FF0000"/>
                </a:solidFill>
              </a:rPr>
              <a:t>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i="1" dirty="0">
                <a:solidFill>
                  <a:srgbClr val="FF0000"/>
                </a:solidFill>
              </a:rPr>
              <a:t>, …,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 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</a:t>
            </a:r>
            <a:r>
              <a:rPr lang="en-US" altLang="en-US" i="1" dirty="0">
                <a:solidFill>
                  <a:srgbClr val="FF0000"/>
                </a:solidFill>
              </a:rPr>
              <a:t>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 </a:t>
            </a:r>
            <a:r>
              <a:rPr lang="en-US" altLang="en-US" i="1" dirty="0">
                <a:solidFill>
                  <a:srgbClr val="FF0000"/>
                </a:solidFill>
              </a:rPr>
              <a:t>&lt;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</a:t>
            </a:r>
            <a:r>
              <a:rPr lang="en-US" altLang="en-US" i="1" dirty="0">
                <a:solidFill>
                  <a:srgbClr val="FF0000"/>
                </a:solidFill>
              </a:rPr>
              <a:t> </a:t>
            </a:r>
            <a:r>
              <a:rPr lang="en-US" altLang="en-US" b="1" i="1" dirty="0"/>
              <a:t>{</a:t>
            </a:r>
          </a:p>
          <a:p>
            <a:pPr marL="457200" lvl="1" indent="0">
              <a:buNone/>
            </a:pPr>
            <a:r>
              <a:rPr lang="en-US" altLang="en-US" b="1" i="1" dirty="0"/>
              <a:t>			</a:t>
            </a:r>
            <a:r>
              <a:rPr lang="en-US" altLang="en-US" i="1" dirty="0"/>
              <a:t>c = </a:t>
            </a:r>
            <a:r>
              <a:rPr lang="en-US" altLang="en-US" b="1" dirty="0"/>
              <a:t>join</a:t>
            </a:r>
            <a:r>
              <a:rPr lang="en-US" altLang="en-US" dirty="0"/>
              <a:t>(</a:t>
            </a:r>
            <a:r>
              <a:rPr lang="en-US" altLang="en-US" i="1" dirty="0"/>
              <a:t>p, q</a:t>
            </a:r>
            <a:r>
              <a:rPr lang="en-US" altLang="en-US" dirty="0"/>
              <a:t>)</a:t>
            </a:r>
          </a:p>
          <a:p>
            <a:pPr eaLnBrk="1" hangingPunct="1"/>
            <a:r>
              <a:rPr lang="en-US" altLang="en-US" dirty="0"/>
              <a:t>// Step 2: pruning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b="1" dirty="0" err="1"/>
              <a:t>has_infrequent_subset</a:t>
            </a:r>
            <a:r>
              <a:rPr lang="en-US" altLang="en-US" dirty="0"/>
              <a:t>(</a:t>
            </a:r>
            <a:r>
              <a:rPr lang="en-US" altLang="en-US" i="1" dirty="0"/>
              <a:t>c</a:t>
            </a:r>
            <a:r>
              <a:rPr lang="en-US" altLang="en-US" dirty="0"/>
              <a:t>,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)</a:t>
            </a:r>
          </a:p>
          <a:p>
            <a:pPr marL="457200" lvl="1" indent="0">
              <a:buNone/>
            </a:pPr>
            <a:r>
              <a:rPr lang="en-US" altLang="en-US" dirty="0"/>
              <a:t>				</a:t>
            </a:r>
            <a:r>
              <a:rPr lang="en-US" altLang="en-US" b="1" dirty="0"/>
              <a:t>continue</a:t>
            </a:r>
            <a:r>
              <a:rPr lang="en-US" altLang="en-US" dirty="0"/>
              <a:t>     // prune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else add </a:t>
            </a:r>
            <a:r>
              <a:rPr lang="en-US" altLang="en-US" i="1" dirty="0"/>
              <a:t>c</a:t>
            </a:r>
            <a:r>
              <a:rPr lang="en-US" altLang="en-US" b="1" dirty="0"/>
              <a:t> to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endParaRPr lang="en-US" altLang="en-US" i="1" baseline="-25000" dirty="0"/>
          </a:p>
          <a:p>
            <a:pPr marL="457200" lvl="1" indent="0">
              <a:buNone/>
            </a:pPr>
            <a:r>
              <a:rPr lang="en-US" altLang="en-US" i="1" baseline="-25000" dirty="0"/>
              <a:t>		</a:t>
            </a:r>
            <a:r>
              <a:rPr lang="en-US" altLang="en-US" b="1" i="1" dirty="0"/>
              <a:t>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06838"/>
              </p:ext>
            </p:extLst>
          </p:nvPr>
        </p:nvGraphicFramePr>
        <p:xfrm>
          <a:off x="6632424" y="1994265"/>
          <a:ext cx="5109633" cy="457346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23" name="Curved Up Arrow 5"/>
          <p:cNvSpPr>
            <a:spLocks noChangeArrowheads="1"/>
          </p:cNvSpPr>
          <p:nvPr/>
        </p:nvSpPr>
        <p:spPr bwMode="auto">
          <a:xfrm>
            <a:off x="7242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24" name="Curved Up Arrow 6"/>
          <p:cNvSpPr>
            <a:spLocks noChangeArrowheads="1"/>
          </p:cNvSpPr>
          <p:nvPr/>
        </p:nvSpPr>
        <p:spPr bwMode="auto">
          <a:xfrm>
            <a:off x="9274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693463"/>
              </p:ext>
            </p:extLst>
          </p:nvPr>
        </p:nvGraphicFramePr>
        <p:xfrm>
          <a:off x="7127724" y="2680065"/>
          <a:ext cx="1231900" cy="457346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</a:t>
                      </a: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36239"/>
              </p:ext>
            </p:extLst>
          </p:nvPr>
        </p:nvGraphicFramePr>
        <p:xfrm>
          <a:off x="9274023" y="2680065"/>
          <a:ext cx="1117600" cy="457346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cde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41" name="Down Arrow 13"/>
          <p:cNvSpPr>
            <a:spLocks noChangeArrowheads="1"/>
          </p:cNvSpPr>
          <p:nvPr/>
        </p:nvSpPr>
        <p:spPr bwMode="auto">
          <a:xfrm>
            <a:off x="76484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42" name="Down Arrow 14"/>
          <p:cNvSpPr>
            <a:spLocks noChangeArrowheads="1"/>
          </p:cNvSpPr>
          <p:nvPr/>
        </p:nvSpPr>
        <p:spPr bwMode="auto">
          <a:xfrm>
            <a:off x="97058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88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24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1" name="Multiply 20"/>
          <p:cNvSpPr/>
          <p:nvPr/>
        </p:nvSpPr>
        <p:spPr bwMode="auto">
          <a:xfrm>
            <a:off x="8929007" y="2527664"/>
            <a:ext cx="548216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Apriori</a:t>
            </a:r>
            <a:r>
              <a:rPr lang="en-US" altLang="en-US" sz="4000" dirty="0"/>
              <a:t>: Improvements and Alternatives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54548"/>
            <a:ext cx="10871200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/>
              <a:t>Reduce passes of transaction database scans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Partitioning</a:t>
            </a:r>
            <a:r>
              <a:rPr lang="en-US" altLang="en-US" dirty="0"/>
              <a:t> (e.g., </a:t>
            </a:r>
            <a:r>
              <a:rPr lang="en-US" altLang="en-US" dirty="0" err="1"/>
              <a:t>Savasere</a:t>
            </a:r>
            <a:r>
              <a:rPr lang="en-US" altLang="en-US" dirty="0"/>
              <a:t>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Dynamic </a:t>
            </a:r>
            <a:r>
              <a:rPr lang="en-US" altLang="en-US" dirty="0" err="1"/>
              <a:t>itemset</a:t>
            </a:r>
            <a:r>
              <a:rPr lang="en-US" altLang="en-US" dirty="0"/>
              <a:t> counting (</a:t>
            </a:r>
            <a:r>
              <a:rPr lang="en-US" altLang="en-US" dirty="0" err="1"/>
              <a:t>Brin</a:t>
            </a:r>
            <a:r>
              <a:rPr lang="en-US" altLang="en-US" dirty="0"/>
              <a:t>, et al., 1997)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Shrink the number of candidates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Hashing</a:t>
            </a:r>
            <a:r>
              <a:rPr lang="en-US" altLang="en-US" dirty="0"/>
              <a:t> (e.g., DHP: Park,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Pruning by support lower bounding (e.g., </a:t>
            </a:r>
            <a:r>
              <a:rPr lang="en-US" altLang="en-US" dirty="0" err="1"/>
              <a:t>Bayardo</a:t>
            </a:r>
            <a:r>
              <a:rPr lang="en-US" altLang="en-US" dirty="0"/>
              <a:t> 1998)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Sampling (e.g., </a:t>
            </a:r>
            <a:r>
              <a:rPr lang="en-US" altLang="en-US" dirty="0" err="1"/>
              <a:t>Toivonen</a:t>
            </a:r>
            <a:r>
              <a:rPr lang="en-US" altLang="en-US" dirty="0"/>
              <a:t>, 1996)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Exploring special data structures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Tree projection (Agarwal,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H-miner (Pei,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 err="1"/>
              <a:t>Hypecube</a:t>
            </a:r>
            <a:r>
              <a:rPr lang="en-US" altLang="en-US" dirty="0"/>
              <a:t> decomposition (e.g., LCM: Uno, et al., 2004)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69391" y="1496566"/>
            <a:ext cx="2813447" cy="707886"/>
            <a:chOff x="7569391" y="1496566"/>
            <a:chExt cx="2813447" cy="707886"/>
          </a:xfrm>
        </p:grpSpPr>
        <p:sp>
          <p:nvSpPr>
            <p:cNvPr id="22537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538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38327" y="2969714"/>
            <a:ext cx="2813447" cy="707886"/>
            <a:chOff x="7569391" y="1496566"/>
            <a:chExt cx="2813447" cy="707886"/>
          </a:xfrm>
        </p:grpSpPr>
        <p:sp>
          <p:nvSpPr>
            <p:cNvPr id="13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2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52525"/>
            <a:ext cx="11277600" cy="771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Theorem: </a:t>
            </a:r>
            <a:r>
              <a:rPr lang="en-US" altLang="en-US" sz="2400" i="1" dirty="0"/>
              <a:t>Any </a:t>
            </a:r>
            <a:r>
              <a:rPr lang="en-US" altLang="en-US" sz="2400" i="1" dirty="0" err="1"/>
              <a:t>itemset</a:t>
            </a:r>
            <a:r>
              <a:rPr lang="en-US" altLang="en-US" sz="2400" i="1" dirty="0"/>
              <a:t> that is potentially frequent in TDB must be frequent in at least one of the partitions of TDB   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04800"/>
            <a:ext cx="103907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Partitioning: Scan Database Only Twice</a:t>
            </a:r>
          </a:p>
        </p:txBody>
      </p:sp>
      <p:grpSp>
        <p:nvGrpSpPr>
          <p:cNvPr id="23557" name="Group 2"/>
          <p:cNvGrpSpPr>
            <a:grpSpLocks/>
          </p:cNvGrpSpPr>
          <p:nvPr/>
        </p:nvGrpSpPr>
        <p:grpSpPr bwMode="auto">
          <a:xfrm>
            <a:off x="715224" y="2034955"/>
            <a:ext cx="10749009" cy="1862061"/>
            <a:chOff x="364031" y="4267200"/>
            <a:chExt cx="8703769" cy="2281283"/>
          </a:xfrm>
        </p:grpSpPr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990600" y="43434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0" name="Rectangle 7"/>
            <p:cNvSpPr>
              <a:spLocks noChangeArrowheads="1"/>
            </p:cNvSpPr>
            <p:nvPr/>
          </p:nvSpPr>
          <p:spPr bwMode="auto">
            <a:xfrm>
              <a:off x="2857500" y="42672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1" name="Rectangle 8"/>
            <p:cNvSpPr>
              <a:spLocks noChangeArrowheads="1"/>
            </p:cNvSpPr>
            <p:nvPr/>
          </p:nvSpPr>
          <p:spPr bwMode="auto">
            <a:xfrm>
              <a:off x="5943600" y="4267200"/>
              <a:ext cx="11430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2" name="Oval 9"/>
            <p:cNvSpPr>
              <a:spLocks noChangeArrowheads="1"/>
            </p:cNvSpPr>
            <p:nvPr/>
          </p:nvSpPr>
          <p:spPr bwMode="auto">
            <a:xfrm>
              <a:off x="45720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3" name="Oval 11"/>
            <p:cNvSpPr>
              <a:spLocks noChangeArrowheads="1"/>
            </p:cNvSpPr>
            <p:nvPr/>
          </p:nvSpPr>
          <p:spPr bwMode="auto">
            <a:xfrm>
              <a:off x="4906963" y="5105400"/>
              <a:ext cx="46037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4" name="Oval 12"/>
            <p:cNvSpPr>
              <a:spLocks noChangeArrowheads="1"/>
            </p:cNvSpPr>
            <p:nvPr/>
          </p:nvSpPr>
          <p:spPr bwMode="auto">
            <a:xfrm>
              <a:off x="52578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5" name="TextBox 13"/>
            <p:cNvSpPr txBox="1">
              <a:spLocks noChangeArrowheads="1"/>
            </p:cNvSpPr>
            <p:nvPr/>
          </p:nvSpPr>
          <p:spPr bwMode="auto">
            <a:xfrm>
              <a:off x="1219200" y="57912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23566" name="TextBox 14"/>
            <p:cNvSpPr txBox="1">
              <a:spLocks noChangeArrowheads="1"/>
            </p:cNvSpPr>
            <p:nvPr/>
          </p:nvSpPr>
          <p:spPr bwMode="auto">
            <a:xfrm>
              <a:off x="3048000" y="57150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2</a:t>
              </a:r>
            </a:p>
          </p:txBody>
        </p:sp>
        <p:sp>
          <p:nvSpPr>
            <p:cNvPr id="23567" name="TextBox 15"/>
            <p:cNvSpPr txBox="1">
              <a:spLocks noChangeArrowheads="1"/>
            </p:cNvSpPr>
            <p:nvPr/>
          </p:nvSpPr>
          <p:spPr bwMode="auto">
            <a:xfrm>
              <a:off x="6172200" y="5715000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k</a:t>
              </a:r>
            </a:p>
          </p:txBody>
        </p:sp>
        <p:sp>
          <p:nvSpPr>
            <p:cNvPr id="23568" name="TextBox 16"/>
            <p:cNvSpPr txBox="1">
              <a:spLocks noChangeArrowheads="1"/>
            </p:cNvSpPr>
            <p:nvPr/>
          </p:nvSpPr>
          <p:spPr bwMode="auto">
            <a:xfrm>
              <a:off x="23622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69" name="TextBox 18"/>
            <p:cNvSpPr txBox="1">
              <a:spLocks noChangeArrowheads="1"/>
            </p:cNvSpPr>
            <p:nvPr/>
          </p:nvSpPr>
          <p:spPr bwMode="auto">
            <a:xfrm>
              <a:off x="7350126" y="5715000"/>
              <a:ext cx="1371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=       TDB</a:t>
              </a:r>
            </a:p>
          </p:txBody>
        </p:sp>
        <p:sp>
          <p:nvSpPr>
            <p:cNvPr id="23570" name="TextBox 19"/>
            <p:cNvSpPr txBox="1">
              <a:spLocks noChangeArrowheads="1"/>
            </p:cNvSpPr>
            <p:nvPr/>
          </p:nvSpPr>
          <p:spPr bwMode="auto">
            <a:xfrm>
              <a:off x="5638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1" name="TextBox 20"/>
            <p:cNvSpPr txBox="1">
              <a:spLocks noChangeArrowheads="1"/>
            </p:cNvSpPr>
            <p:nvPr/>
          </p:nvSpPr>
          <p:spPr bwMode="auto">
            <a:xfrm>
              <a:off x="4114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2" name="TextBox 21"/>
            <p:cNvSpPr txBox="1">
              <a:spLocks noChangeArrowheads="1"/>
            </p:cNvSpPr>
            <p:nvPr/>
          </p:nvSpPr>
          <p:spPr bwMode="auto">
            <a:xfrm>
              <a:off x="6858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3" name="TextBox 22"/>
            <p:cNvSpPr txBox="1">
              <a:spLocks noChangeArrowheads="1"/>
            </p:cNvSpPr>
            <p:nvPr/>
          </p:nvSpPr>
          <p:spPr bwMode="auto">
            <a:xfrm>
              <a:off x="27432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4" name="TextBox 23"/>
            <p:cNvSpPr txBox="1">
              <a:spLocks noChangeArrowheads="1"/>
            </p:cNvSpPr>
            <p:nvPr/>
          </p:nvSpPr>
          <p:spPr bwMode="auto">
            <a:xfrm>
              <a:off x="5595937" y="6096000"/>
              <a:ext cx="1698626" cy="45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ahoma" pitchFamily="34" charset="0"/>
                </a:rPr>
                <a:t>sup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r>
                <a:rPr lang="en-US" altLang="en-US" sz="1800" dirty="0" err="1">
                  <a:latin typeface="Tahoma" pitchFamily="34" charset="0"/>
                </a:rPr>
                <a:t>TDB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5" name="TextBox 24"/>
            <p:cNvSpPr txBox="1">
              <a:spLocks noChangeArrowheads="1"/>
            </p:cNvSpPr>
            <p:nvPr/>
          </p:nvSpPr>
          <p:spPr bwMode="auto">
            <a:xfrm>
              <a:off x="7391400" y="6107113"/>
              <a:ext cx="1676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6" name="TextBox 21"/>
            <p:cNvSpPr txBox="1">
              <a:spLocks noChangeArrowheads="1"/>
            </p:cNvSpPr>
            <p:nvPr/>
          </p:nvSpPr>
          <p:spPr bwMode="auto">
            <a:xfrm rot="338854">
              <a:off x="364031" y="4905345"/>
              <a:ext cx="1516665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Here is the proof!</a:t>
              </a:r>
            </a:p>
          </p:txBody>
        </p:sp>
        <p:sp>
          <p:nvSpPr>
            <p:cNvPr id="23577" name="TextBox 2"/>
            <p:cNvSpPr txBox="1">
              <a:spLocks noChangeArrowheads="1"/>
            </p:cNvSpPr>
            <p:nvPr/>
          </p:nvSpPr>
          <p:spPr bwMode="auto">
            <a:xfrm>
              <a:off x="4724400" y="5562600"/>
              <a:ext cx="609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  <p:sp>
          <p:nvSpPr>
            <p:cNvPr id="23578" name="TextBox 23"/>
            <p:cNvSpPr txBox="1">
              <a:spLocks noChangeArrowheads="1"/>
            </p:cNvSpPr>
            <p:nvPr/>
          </p:nvSpPr>
          <p:spPr bwMode="auto">
            <a:xfrm>
              <a:off x="4703763" y="6015038"/>
              <a:ext cx="6096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08207" y="3949574"/>
            <a:ext cx="11077185" cy="264515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Method: Scan DB twice (A. </a:t>
            </a:r>
            <a:r>
              <a:rPr lang="en-US" altLang="en-US" sz="2400" dirty="0" err="1"/>
              <a:t>Savasere</a:t>
            </a:r>
            <a:r>
              <a:rPr lang="en-US" altLang="en-US" sz="2400" dirty="0"/>
              <a:t>, E. </a:t>
            </a:r>
            <a:r>
              <a:rPr lang="en-US" altLang="en-US" sz="2400" dirty="0" err="1"/>
              <a:t>Omiecinski</a:t>
            </a:r>
            <a:r>
              <a:rPr lang="en-US" altLang="en-US" sz="2400" dirty="0"/>
              <a:t> and S. </a:t>
            </a:r>
            <a:r>
              <a:rPr lang="en-US" altLang="en-US" sz="2400" dirty="0" err="1"/>
              <a:t>Navathe</a:t>
            </a:r>
            <a:r>
              <a:rPr lang="en-US" altLang="en-US" sz="2400" dirty="0"/>
              <a:t>, </a:t>
            </a:r>
            <a:r>
              <a:rPr lang="en-US" altLang="en-US" sz="2400" i="1" dirty="0"/>
              <a:t>VLDB’95</a:t>
            </a:r>
            <a:r>
              <a:rPr lang="en-US" altLang="en-US" sz="2400" i="1" dirty="0">
                <a:solidFill>
                  <a:schemeClr val="tx2"/>
                </a:solidFill>
              </a:rPr>
              <a:t>)</a:t>
            </a:r>
            <a:endParaRPr lang="en-US" altLang="en-US" sz="2400" dirty="0"/>
          </a:p>
          <a:p>
            <a:pPr lvl="1"/>
            <a:r>
              <a:rPr lang="en-US" altLang="en-US" sz="2400" dirty="0"/>
              <a:t>Scan 1: Partition database so that each partition can fit in main memory (why?)</a:t>
            </a:r>
          </a:p>
          <a:p>
            <a:pPr lvl="2"/>
            <a:r>
              <a:rPr lang="en-US" altLang="en-US" sz="2400" dirty="0"/>
              <a:t>Mine local frequent patterns in this partition</a:t>
            </a:r>
          </a:p>
          <a:p>
            <a:pPr lvl="1"/>
            <a:r>
              <a:rPr lang="en-US" altLang="en-US" sz="2400" dirty="0"/>
              <a:t>Scan 2: Consolidate global frequent patterns</a:t>
            </a:r>
          </a:p>
          <a:p>
            <a:pPr lvl="2"/>
            <a:r>
              <a:rPr lang="en-US" altLang="en-US" sz="2400" dirty="0"/>
              <a:t>Find global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 (those frequent in at least one partition)</a:t>
            </a:r>
          </a:p>
          <a:p>
            <a:pPr lvl="2"/>
            <a:r>
              <a:rPr lang="en-US" altLang="en-US" sz="2400" dirty="0"/>
              <a:t>Find the true frequency of those candidates, by scanning </a:t>
            </a:r>
            <a:r>
              <a:rPr lang="en-US" altLang="en-US" sz="2400" dirty="0" err="1"/>
              <a:t>TDB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one more time</a:t>
            </a:r>
          </a:p>
        </p:txBody>
      </p:sp>
    </p:spTree>
    <p:extLst>
      <p:ext uri="{BB962C8B-B14F-4D97-AF65-F5344CB8AC3E}">
        <p14:creationId xmlns:p14="http://schemas.microsoft.com/office/powerpoint/2010/main" val="27973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</a:rPr>
              <a:t>Direct Hashing and Pruning (DHP)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542101" y="1221731"/>
            <a:ext cx="6935145" cy="5105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b="1" dirty="0"/>
              <a:t>Hashing</a:t>
            </a:r>
            <a:r>
              <a:rPr lang="en-US" altLang="en-US" sz="2400" dirty="0"/>
              <a:t>:  v = </a:t>
            </a:r>
            <a:r>
              <a:rPr lang="en-US" altLang="en-US" sz="2400" i="1" dirty="0"/>
              <a:t>hash</a:t>
            </a:r>
            <a:r>
              <a:rPr lang="en-US" altLang="en-US" sz="2400" dirty="0"/>
              <a:t>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b="1" dirty="0"/>
              <a:t>1</a:t>
            </a:r>
            <a:r>
              <a:rPr lang="en-US" altLang="en-US" sz="2400" b="1" baseline="30000" dirty="0"/>
              <a:t>st</a:t>
            </a:r>
            <a:r>
              <a:rPr lang="en-US" altLang="en-US" sz="2400" b="1" dirty="0"/>
              <a:t> scan</a:t>
            </a:r>
            <a:r>
              <a:rPr lang="en-US" altLang="en-US" sz="2400" dirty="0"/>
              <a:t>: When counting the 1-itemset, hash 2-itemset to calculate the bucket count</a:t>
            </a:r>
          </a:p>
          <a:p>
            <a:r>
              <a:rPr lang="en-US" altLang="en-US" sz="2400" dirty="0"/>
              <a:t>Example: At the 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scan of TDB, count 1-itemset, and hash 2-itemsets in the transaction to its bucket</a:t>
            </a:r>
          </a:p>
          <a:p>
            <a:pPr lvl="3"/>
            <a:r>
              <a:rPr lang="en-US" altLang="en-US" sz="2400" dirty="0"/>
              <a:t>{ab, ad, </a:t>
            </a:r>
            <a:r>
              <a:rPr lang="en-US" altLang="en-US" sz="2400" dirty="0" err="1"/>
              <a:t>ce</a:t>
            </a:r>
            <a:r>
              <a:rPr lang="en-US" altLang="en-US" sz="2400" dirty="0"/>
              <a:t>}</a:t>
            </a:r>
          </a:p>
          <a:p>
            <a:pPr lvl="3"/>
            <a:r>
              <a:rPr lang="en-US" altLang="en-US" sz="2400" dirty="0"/>
              <a:t>{</a:t>
            </a:r>
            <a:r>
              <a:rPr lang="en-US" altLang="en-US" sz="2400" dirty="0" err="1"/>
              <a:t>bd</a:t>
            </a:r>
            <a:r>
              <a:rPr lang="en-US" altLang="en-US" sz="2400" dirty="0"/>
              <a:t>, be, de} </a:t>
            </a:r>
          </a:p>
          <a:p>
            <a:pPr lvl="3"/>
            <a:r>
              <a:rPr lang="en-US" altLang="en-US" sz="2400" dirty="0"/>
              <a:t>…</a:t>
            </a:r>
          </a:p>
          <a:p>
            <a:pPr lvl="1"/>
            <a:r>
              <a:rPr lang="en-US" altLang="en-US" sz="2400" dirty="0"/>
              <a:t>At the end of the first scan,</a:t>
            </a:r>
          </a:p>
          <a:p>
            <a:pPr lvl="2"/>
            <a:r>
              <a:rPr lang="en-US" altLang="en-US" sz="2400" i="1" dirty="0"/>
              <a:t>if </a:t>
            </a:r>
            <a:r>
              <a:rPr lang="en-US" altLang="en-US" sz="2400" i="1" dirty="0" err="1"/>
              <a:t>minsup</a:t>
            </a:r>
            <a:r>
              <a:rPr lang="en-US" altLang="en-US" sz="2400" i="1" dirty="0"/>
              <a:t> = 80, remove ab, ad</a:t>
            </a:r>
            <a:r>
              <a:rPr lang="en-US" altLang="en-US" sz="2400" dirty="0"/>
              <a:t>, </a:t>
            </a:r>
            <a:r>
              <a:rPr lang="en-US" altLang="en-US" sz="2400" i="1" dirty="0" err="1"/>
              <a:t>ce</a:t>
            </a:r>
            <a:r>
              <a:rPr lang="en-US" altLang="en-US" sz="2400" i="1" dirty="0"/>
              <a:t>, since count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ab, ad, </a:t>
            </a:r>
            <a:r>
              <a:rPr lang="en-US" altLang="en-US" sz="2400" i="1" dirty="0" err="1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ce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} &lt; 80</a:t>
            </a:r>
          </a:p>
        </p:txBody>
      </p:sp>
      <p:sp>
        <p:nvSpPr>
          <p:cNvPr id="24581" name="Rectangle 26"/>
          <p:cNvSpPr>
            <a:spLocks noChangeArrowheads="1"/>
          </p:cNvSpPr>
          <p:nvPr/>
        </p:nvSpPr>
        <p:spPr bwMode="auto">
          <a:xfrm>
            <a:off x="9866002" y="3316661"/>
            <a:ext cx="1463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Tahoma" pitchFamily="34" charset="0"/>
              </a:rPr>
              <a:t>Hash Table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45908"/>
              </p:ext>
            </p:extLst>
          </p:nvPr>
        </p:nvGraphicFramePr>
        <p:xfrm>
          <a:off x="9247500" y="1421315"/>
          <a:ext cx="2700867" cy="185168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2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Itemsets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Count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ab, ad,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35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bd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be, de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298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yz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qs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wt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 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172806" y="2266927"/>
            <a:ext cx="207906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V might be same for different </a:t>
            </a:r>
            <a:r>
              <a:rPr lang="en-US" sz="1800" dirty="0" err="1"/>
              <a:t>itemset</a:t>
            </a:r>
            <a:endParaRPr lang="en-US" sz="1800" dirty="0"/>
          </a:p>
        </p:txBody>
      </p:sp>
      <p:sp>
        <p:nvSpPr>
          <p:cNvPr id="5" name="Left Brace 4"/>
          <p:cNvSpPr/>
          <p:nvPr/>
        </p:nvSpPr>
        <p:spPr>
          <a:xfrm>
            <a:off x="9334310" y="1907187"/>
            <a:ext cx="196770" cy="1365812"/>
          </a:xfrm>
          <a:prstGeom prst="leftBrac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39018" y="1736203"/>
            <a:ext cx="481930" cy="15804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000398" y="4016415"/>
            <a:ext cx="1947969" cy="3847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the </a:t>
            </a:r>
            <a:r>
              <a:rPr lang="en-US" dirty="0" err="1"/>
              <a:t>minsup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 flipH="1">
            <a:off x="11350734" y="3499334"/>
            <a:ext cx="349344" cy="468789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7EC1E-A5B6-DE4A-974E-2D84D9186422}"/>
              </a:ext>
            </a:extLst>
          </p:cNvPr>
          <p:cNvSpPr txBox="1"/>
          <p:nvPr/>
        </p:nvSpPr>
        <p:spPr>
          <a:xfrm>
            <a:off x="2591904" y="6337128"/>
            <a:ext cx="8006029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sz="2000"/>
              <a:t>DHP (Direct Hashing and Pruning): (J. Park, M. Chen, and P. Yu, SIGMOD’95)</a:t>
            </a:r>
            <a:endParaRPr lang="en-US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2B8F8-2AD6-1B29-572E-F4468DBEF01C}"/>
              </a:ext>
            </a:extLst>
          </p:cNvPr>
          <p:cNvSpPr txBox="1"/>
          <p:nvPr/>
        </p:nvSpPr>
        <p:spPr>
          <a:xfrm>
            <a:off x="7001265" y="4825468"/>
            <a:ext cx="4719683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A key observation:   A </a:t>
            </a:r>
            <a:r>
              <a:rPr lang="en-US" altLang="en-US" sz="2000" i="1" dirty="0"/>
              <a:t>k</a:t>
            </a:r>
            <a:r>
              <a:rPr lang="en-US" altLang="en-US" sz="2000" dirty="0"/>
              <a:t>-itemset cannot be frequent if its corresponding hashing bucket count is below the </a:t>
            </a:r>
            <a:r>
              <a:rPr lang="en-US" altLang="en-US" sz="2000" i="1" dirty="0" err="1"/>
              <a:t>minsup</a:t>
            </a:r>
            <a:r>
              <a:rPr lang="en-US" altLang="en-US" sz="2000" dirty="0"/>
              <a:t> threshold</a:t>
            </a:r>
          </a:p>
        </p:txBody>
      </p:sp>
    </p:spTree>
    <p:extLst>
      <p:ext uri="{BB962C8B-B14F-4D97-AF65-F5344CB8AC3E}">
        <p14:creationId xmlns:p14="http://schemas.microsoft.com/office/powerpoint/2010/main" val="7071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</a:rPr>
              <a:t>Exploring Vertical Data Format: ECLAT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066800"/>
            <a:ext cx="9023927" cy="5486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ECLAT (Equivalence Class Transformation): A </a:t>
            </a:r>
            <a:r>
              <a:rPr lang="en-US" altLang="en-US" sz="2400" b="1" dirty="0"/>
              <a:t>depth-first search </a:t>
            </a:r>
            <a:r>
              <a:rPr lang="en-US" altLang="en-US" sz="2400" dirty="0"/>
              <a:t>algorithm using set intersection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en-US" sz="1600" dirty="0" err="1">
                <a:solidFill>
                  <a:schemeClr val="bg1">
                    <a:lumMod val="65000"/>
                  </a:schemeClr>
                </a:solidFill>
              </a:rPr>
              <a:t>Zaki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</a:rPr>
              <a:t> et al. @KDD’97]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Vertical format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Properties of </a:t>
            </a:r>
            <a:r>
              <a:rPr lang="en-US" altLang="en-US" sz="2400" dirty="0" err="1"/>
              <a:t>Tid</a:t>
            </a:r>
            <a:r>
              <a:rPr lang="en-US" altLang="en-US" sz="2400" dirty="0"/>
              <a:t>-Lists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t(X) = t(Y): X and Y always happen together (</a:t>
            </a:r>
            <a:r>
              <a:rPr lang="en-US" altLang="en-US" sz="2400" dirty="0">
                <a:sym typeface="Symbol" pitchFamily="18" charset="2"/>
              </a:rPr>
              <a:t>e.g., t(ac} = t(d}) 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t(X) </a:t>
            </a:r>
            <a:r>
              <a:rPr lang="en-US" altLang="en-US" sz="2400" dirty="0">
                <a:sym typeface="Symbol" pitchFamily="18" charset="2"/>
              </a:rPr>
              <a:t> t(Y): transaction having X always has Y (e.g., t(ac) 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Frequent patterns: vertical intersections</a:t>
            </a:r>
            <a:endParaRPr lang="en-US" altLang="en-US" sz="2400" dirty="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Using </a:t>
            </a:r>
            <a:r>
              <a:rPr lang="en-US" altLang="en-US" sz="2400" dirty="0" err="1">
                <a:solidFill>
                  <a:srgbClr val="FF0000"/>
                </a:solidFill>
                <a:sym typeface="Symbol" pitchFamily="18" charset="2"/>
              </a:rPr>
              <a:t>diffset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to accelerate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Only keep track of differences of </a:t>
            </a:r>
            <a:r>
              <a:rPr lang="en-US" altLang="en-US" sz="2400" dirty="0" err="1">
                <a:sym typeface="Symbol" pitchFamily="18" charset="2"/>
              </a:rPr>
              <a:t>tids</a:t>
            </a:r>
            <a:endParaRPr lang="en-US" altLang="en-US" sz="2400" dirty="0">
              <a:sym typeface="Symbol" pitchFamily="18" charset="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t(e)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},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 → </a:t>
            </a:r>
            <a:r>
              <a:rPr lang="en-US" altLang="en-US" sz="2400" dirty="0" err="1">
                <a:sym typeface="Symbol" pitchFamily="18" charset="2"/>
              </a:rPr>
              <a:t>Diffset</a:t>
            </a:r>
            <a:r>
              <a:rPr lang="en-US" altLang="en-US" sz="2400" dirty="0">
                <a:sym typeface="Symbol" pitchFamily="18" charset="2"/>
              </a:rPr>
              <a:t> 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, e) = {T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}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9245600" y="11684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A transaction DB in Horizontal Data Format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652000" y="4098925"/>
          <a:ext cx="2336800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TidList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29" name="TextBox 7"/>
          <p:cNvSpPr txBox="1">
            <a:spLocks noChangeArrowheads="1"/>
          </p:cNvSpPr>
          <p:nvPr/>
        </p:nvSpPr>
        <p:spPr bwMode="auto">
          <a:xfrm>
            <a:off x="9245600" y="35306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The transaction DB in Vertical Data Format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50400" y="1808164"/>
          <a:ext cx="2336800" cy="1468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Itemset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c, d,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b,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b, c,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58363" y="4133670"/>
            <a:ext cx="22352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000" dirty="0"/>
              <a:t>t(e) = {T</a:t>
            </a:r>
            <a:r>
              <a:rPr lang="en-US" altLang="en-US" sz="2000" baseline="-25000" dirty="0"/>
              <a:t>10</a:t>
            </a:r>
            <a:r>
              <a:rPr lang="en-US" altLang="en-US" sz="2000" dirty="0"/>
              <a:t>, 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, T</a:t>
            </a:r>
            <a:r>
              <a:rPr lang="en-US" altLang="en-US" sz="2000" baseline="-25000" dirty="0"/>
              <a:t>30</a:t>
            </a:r>
            <a:r>
              <a:rPr lang="en-US" altLang="en-US" sz="2000" dirty="0"/>
              <a:t>}; 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t(a) = {T</a:t>
            </a:r>
            <a:r>
              <a:rPr lang="en-US" altLang="en-US" sz="2000" baseline="-25000" dirty="0"/>
              <a:t>10, </a:t>
            </a:r>
            <a:r>
              <a:rPr lang="en-US" altLang="en-US" sz="2000" dirty="0"/>
              <a:t>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}; 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t(ae) = {T</a:t>
            </a:r>
            <a:r>
              <a:rPr lang="en-US" altLang="en-US" sz="2000" baseline="-25000" dirty="0"/>
              <a:t>10, </a:t>
            </a:r>
            <a:r>
              <a:rPr lang="en-US" altLang="en-US" sz="2000" dirty="0"/>
              <a:t>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13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Why Mining Frequent Patterns by Pattern Growth?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606413" y="1208382"/>
            <a:ext cx="10106614" cy="4517009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err="1"/>
              <a:t>Apriori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breadth-first search </a:t>
            </a:r>
            <a:r>
              <a:rPr lang="en-US" altLang="en-US" sz="2400" dirty="0"/>
              <a:t>mining algorithm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First find the complete set of frequent k-</a:t>
            </a:r>
            <a:r>
              <a:rPr lang="en-US" altLang="en-US" sz="2400" dirty="0" err="1"/>
              <a:t>itemsets</a:t>
            </a: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Then derive frequent (k+1)-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Scan DB again to find true frequent (k+1)-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Motivation for a different mining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Can we develop a </a:t>
            </a:r>
            <a:r>
              <a:rPr lang="en-US" altLang="en-US" sz="2400" i="1" dirty="0"/>
              <a:t>depth-first search </a:t>
            </a:r>
            <a:r>
              <a:rPr lang="en-US" altLang="en-US" sz="2400" dirty="0"/>
              <a:t>mining algorithm?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</a:t>
            </a:r>
            <a:r>
              <a:rPr lang="el-GR" altLang="en-US" sz="2400" dirty="0"/>
              <a:t>ρ</a:t>
            </a:r>
            <a:r>
              <a:rPr lang="en-US" altLang="en-US" sz="2400" dirty="0"/>
              <a:t>, can subsequent search be confined to only those transactions that containing </a:t>
            </a:r>
            <a:r>
              <a:rPr lang="el-GR" altLang="en-US" sz="2400" dirty="0"/>
              <a:t>ρ</a:t>
            </a:r>
            <a:r>
              <a:rPr lang="en-US" altLang="en-US" sz="2400" dirty="0"/>
              <a:t>?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Such thinking leads to a frequent pattern growth approach: 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4E4286-5094-2E57-6F7D-26173C8D660C}"/>
              </a:ext>
            </a:extLst>
          </p:cNvPr>
          <p:cNvSpPr txBox="1"/>
          <p:nvPr/>
        </p:nvSpPr>
        <p:spPr>
          <a:xfrm>
            <a:off x="410441" y="5856492"/>
            <a:ext cx="11371118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 (</a:t>
            </a:r>
            <a:r>
              <a:rPr lang="en-US" sz="2000" dirty="0"/>
              <a:t>J. Han, J. Pei, Y. Yin, “Mining Frequent Patterns without Candidate Generation,” SIGMOD 2000)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55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500" dirty="0"/>
              <a:t>Example: From Transactional DB to Ordered Frequent </a:t>
            </a:r>
            <a:r>
              <a:rPr lang="en-US" altLang="en-US" sz="3500" dirty="0" err="1"/>
              <a:t>Itemlist</a:t>
            </a:r>
            <a:endParaRPr lang="en-US" altLang="en-US" sz="3500" dirty="0"/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562777" y="3429000"/>
            <a:ext cx="10410024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once, find single item frequent pattern: 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Sort frequent items in frequency descending order, f-list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again, use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for each transaction to construct an FP-tree</a:t>
            </a:r>
          </a:p>
        </p:txBody>
      </p:sp>
      <p:sp>
        <p:nvSpPr>
          <p:cNvPr id="27689" name="Text Box 42"/>
          <p:cNvSpPr txBox="1">
            <a:spLocks noChangeArrowheads="1"/>
          </p:cNvSpPr>
          <p:nvPr/>
        </p:nvSpPr>
        <p:spPr bwMode="auto">
          <a:xfrm>
            <a:off x="7722045" y="3853811"/>
            <a:ext cx="2294282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CC"/>
                </a:solidFill>
              </a:rPr>
              <a:t>F-list </a:t>
            </a:r>
            <a:r>
              <a:rPr lang="en-US" altLang="en-US" sz="2200" dirty="0">
                <a:solidFill>
                  <a:srgbClr val="000000"/>
                </a:solidFill>
              </a:rPr>
              <a:t>= f-c-a-b-m-p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485661"/>
              </p:ext>
            </p:extLst>
          </p:nvPr>
        </p:nvGraphicFramePr>
        <p:xfrm>
          <a:off x="5443131" y="1182572"/>
          <a:ext cx="5417829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0" name="Text Box 42"/>
          <p:cNvSpPr txBox="1">
            <a:spLocks noChangeArrowheads="1"/>
          </p:cNvSpPr>
          <p:nvPr/>
        </p:nvSpPr>
        <p:spPr bwMode="auto">
          <a:xfrm>
            <a:off x="6916799" y="3389098"/>
            <a:ext cx="3026791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f:4, a:3, c:4, b:3, m:3, p:3</a:t>
            </a:r>
          </a:p>
        </p:txBody>
      </p:sp>
      <p:sp>
        <p:nvSpPr>
          <p:cNvPr id="27687" name="Text Box 39"/>
          <p:cNvSpPr txBox="1">
            <a:spLocks noChangeArrowheads="1"/>
          </p:cNvSpPr>
          <p:nvPr/>
        </p:nvSpPr>
        <p:spPr bwMode="auto">
          <a:xfrm>
            <a:off x="1643458" y="2976460"/>
            <a:ext cx="230027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Let </a:t>
            </a: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8E77A-272D-3B13-9497-2E96B4E774ED}"/>
              </a:ext>
            </a:extLst>
          </p:cNvPr>
          <p:cNvSpPr txBox="1"/>
          <p:nvPr/>
        </p:nvSpPr>
        <p:spPr>
          <a:xfrm>
            <a:off x="562777" y="1182572"/>
            <a:ext cx="4665518" cy="40011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Example: A Sample Transactional Database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12C1BD-98EF-C479-8CC0-CA4F5C7A7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43193"/>
              </p:ext>
            </p:extLst>
          </p:nvPr>
        </p:nvGraphicFramePr>
        <p:xfrm>
          <a:off x="3200145" y="4709509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4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89" grpId="0" animBg="1"/>
      <p:bldP spid="27720" grpId="0" animBg="1"/>
      <p:bldP spid="2768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9" name="Table 27658">
            <a:extLst>
              <a:ext uri="{FF2B5EF4-FFF2-40B4-BE49-F238E27FC236}">
                <a16:creationId xmlns:a16="http://schemas.microsoft.com/office/drawing/2014/main" id="{356A0F27-2A67-C222-CCC5-E8579602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633200"/>
              </p:ext>
            </p:extLst>
          </p:nvPr>
        </p:nvGraphicFramePr>
        <p:xfrm>
          <a:off x="8633803" y="2987739"/>
          <a:ext cx="964210" cy="24952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697D233-CADF-CB35-4392-737F091E5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1692"/>
              </p:ext>
            </p:extLst>
          </p:nvPr>
        </p:nvGraphicFramePr>
        <p:xfrm>
          <a:off x="6051990" y="2924075"/>
          <a:ext cx="964210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90897"/>
              </p:ext>
            </p:extLst>
          </p:nvPr>
        </p:nvGraphicFramePr>
        <p:xfrm>
          <a:off x="3020277" y="2941321"/>
          <a:ext cx="1709292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Frqncy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Transaction DB</a:t>
            </a:r>
          </a:p>
        </p:txBody>
      </p:sp>
      <p:grpSp>
        <p:nvGrpSpPr>
          <p:cNvPr id="27686" name="Group 6"/>
          <p:cNvGrpSpPr>
            <a:grpSpLocks/>
          </p:cNvGrpSpPr>
          <p:nvPr/>
        </p:nvGrpSpPr>
        <p:grpSpPr bwMode="auto">
          <a:xfrm>
            <a:off x="4303710" y="1770092"/>
            <a:ext cx="1379405" cy="3657813"/>
            <a:chOff x="6449944" y="2898540"/>
            <a:chExt cx="1034378" cy="3657813"/>
          </a:xfrm>
        </p:grpSpPr>
        <p:sp>
          <p:nvSpPr>
            <p:cNvPr id="27723" name="Text Box 4"/>
            <p:cNvSpPr txBox="1">
              <a:spLocks noChangeArrowheads="1"/>
            </p:cNvSpPr>
            <p:nvPr/>
          </p:nvSpPr>
          <p:spPr bwMode="auto">
            <a:xfrm>
              <a:off x="7119587" y="2898540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7724" name="Text Box 5"/>
            <p:cNvSpPr txBox="1">
              <a:spLocks noChangeArrowheads="1"/>
            </p:cNvSpPr>
            <p:nvPr/>
          </p:nvSpPr>
          <p:spPr bwMode="auto">
            <a:xfrm>
              <a:off x="7107797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27731" name="AutoShape 12"/>
            <p:cNvCxnSpPr>
              <a:cxnSpLocks noChangeShapeType="1"/>
              <a:stCxn id="27723" idx="2"/>
              <a:endCxn id="27724" idx="0"/>
            </p:cNvCxnSpPr>
            <p:nvPr/>
          </p:nvCxnSpPr>
          <p:spPr bwMode="auto">
            <a:xfrm>
              <a:off x="7281382" y="3298650"/>
              <a:ext cx="2034" cy="3716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3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cxnSp>
          <p:nvCxnSpPr>
            <p:cNvPr id="27734" name="AutoShape 15"/>
            <p:cNvCxnSpPr>
              <a:cxnSpLocks noChangeShapeType="1"/>
              <a:stCxn id="27724" idx="2"/>
              <a:endCxn id="27733" idx="0"/>
            </p:cNvCxnSpPr>
            <p:nvPr/>
          </p:nvCxnSpPr>
          <p:spPr bwMode="auto">
            <a:xfrm flipH="1">
              <a:off x="7270745" y="4070455"/>
              <a:ext cx="12672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6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27738" name="Text Box 19"/>
            <p:cNvSpPr txBox="1">
              <a:spLocks noChangeArrowheads="1"/>
            </p:cNvSpPr>
            <p:nvPr/>
          </p:nvSpPr>
          <p:spPr bwMode="auto">
            <a:xfrm>
              <a:off x="7046536" y="5547838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27739" name="Text Box 20"/>
            <p:cNvSpPr txBox="1">
              <a:spLocks noChangeArrowheads="1"/>
            </p:cNvSpPr>
            <p:nvPr/>
          </p:nvSpPr>
          <p:spPr bwMode="auto">
            <a:xfrm>
              <a:off x="7073487" y="6156243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7740" name="AutoShape 21"/>
            <p:cNvCxnSpPr>
              <a:cxnSpLocks noChangeShapeType="1"/>
              <a:stCxn id="27733" idx="2"/>
              <a:endCxn id="27736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1" name="AutoShape 22"/>
            <p:cNvCxnSpPr>
              <a:cxnSpLocks noChangeShapeType="1"/>
              <a:stCxn id="27736" idx="2"/>
              <a:endCxn id="27738" idx="0"/>
            </p:cNvCxnSpPr>
            <p:nvPr/>
          </p:nvCxnSpPr>
          <p:spPr bwMode="auto">
            <a:xfrm flipH="1">
              <a:off x="7265429" y="5322117"/>
              <a:ext cx="133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3" name="AutoShape 24"/>
            <p:cNvCxnSpPr>
              <a:cxnSpLocks noChangeShapeType="1"/>
              <a:stCxn id="27738" idx="2"/>
              <a:endCxn id="27739" idx="0"/>
            </p:cNvCxnSpPr>
            <p:nvPr/>
          </p:nvCxnSpPr>
          <p:spPr bwMode="auto">
            <a:xfrm>
              <a:off x="7265429" y="5947948"/>
              <a:ext cx="5315" cy="2082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46" name="Freeform 28"/>
            <p:cNvSpPr>
              <a:spLocks/>
            </p:cNvSpPr>
            <p:nvPr/>
          </p:nvSpPr>
          <p:spPr bwMode="auto">
            <a:xfrm>
              <a:off x="6503614" y="3939846"/>
              <a:ext cx="587956" cy="578622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48" name="Freeform 31"/>
            <p:cNvSpPr>
              <a:spLocks/>
            </p:cNvSpPr>
            <p:nvPr/>
          </p:nvSpPr>
          <p:spPr bwMode="auto">
            <a:xfrm flipV="1">
              <a:off x="6449944" y="5165476"/>
              <a:ext cx="613300" cy="59764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2" name="Freeform 35"/>
            <p:cNvSpPr>
              <a:spLocks/>
            </p:cNvSpPr>
            <p:nvPr/>
          </p:nvSpPr>
          <p:spPr bwMode="auto">
            <a:xfrm flipV="1">
              <a:off x="6460187" y="5814619"/>
              <a:ext cx="613300" cy="20829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4" name="Freeform 37"/>
            <p:cNvSpPr>
              <a:spLocks/>
            </p:cNvSpPr>
            <p:nvPr/>
          </p:nvSpPr>
          <p:spPr bwMode="auto">
            <a:xfrm flipV="1">
              <a:off x="6460187" y="6328966"/>
              <a:ext cx="586349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46028" y="3916679"/>
            <a:ext cx="2931921" cy="25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FP-Tree Construction</a:t>
            </a:r>
            <a:r>
              <a:rPr lang="en-US" altLang="en-US" sz="2200" dirty="0">
                <a:solidFill>
                  <a:srgbClr val="000000"/>
                </a:solidFill>
              </a:rPr>
              <a:t>:</a:t>
            </a:r>
          </a:p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accumulated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99428"/>
              </p:ext>
            </p:extLst>
          </p:nvPr>
        </p:nvGraphicFramePr>
        <p:xfrm>
          <a:off x="170362" y="1376678"/>
          <a:ext cx="2832611" cy="2341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1" name="Freeform 31"/>
          <p:cNvSpPr>
            <a:spLocks/>
          </p:cNvSpPr>
          <p:nvPr/>
        </p:nvSpPr>
        <p:spPr bwMode="auto">
          <a:xfrm flipV="1">
            <a:off x="4341486" y="3390020"/>
            <a:ext cx="817872" cy="324409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8411" y="5909999"/>
            <a:ext cx="1617895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3450" y="1228829"/>
            <a:ext cx="1861897" cy="1200329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1</a:t>
            </a:r>
            <a:r>
              <a:rPr lang="en-US" sz="1800" baseline="30000" dirty="0">
                <a:solidFill>
                  <a:srgbClr val="000000"/>
                </a:solidFill>
              </a:rPr>
              <a:t>st</a:t>
            </a:r>
            <a:r>
              <a:rPr lang="en-US" sz="1800" dirty="0">
                <a:solidFill>
                  <a:srgbClr val="000000"/>
                </a:solidFill>
              </a:rPr>
              <a:t> 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m, p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14:cNvPr>
              <p14:cNvContentPartPr/>
              <p14:nvPr/>
            </p14:nvContentPartPr>
            <p14:xfrm>
              <a:off x="1419840" y="2321521"/>
              <a:ext cx="1126440" cy="5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0480" y="2312161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4FE323-4F6A-E22E-BD61-B5D00372B5A1}"/>
              </a:ext>
            </a:extLst>
          </p:cNvPr>
          <p:cNvSpPr txBox="1"/>
          <p:nvPr/>
        </p:nvSpPr>
        <p:spPr>
          <a:xfrm>
            <a:off x="5766117" y="1357173"/>
            <a:ext cx="1720015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2</a:t>
            </a:r>
            <a:r>
              <a:rPr lang="en-US" sz="1800" baseline="30000" dirty="0">
                <a:solidFill>
                  <a:srgbClr val="000000"/>
                </a:solidFill>
              </a:rPr>
              <a:t>nd</a:t>
            </a:r>
            <a:r>
              <a:rPr lang="en-US" sz="1800" dirty="0">
                <a:solidFill>
                  <a:srgbClr val="000000"/>
                </a:solidFill>
              </a:rPr>
              <a:t>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b, m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762357A-1DA9-F594-46BD-756F97E826B0}"/>
              </a:ext>
            </a:extLst>
          </p:cNvPr>
          <p:cNvGrpSpPr>
            <a:grpSpLocks/>
          </p:cNvGrpSpPr>
          <p:nvPr/>
        </p:nvGrpSpPr>
        <p:grpSpPr bwMode="auto">
          <a:xfrm>
            <a:off x="6583848" y="1850197"/>
            <a:ext cx="1959930" cy="3632753"/>
            <a:chOff x="6386643" y="2944293"/>
            <a:chExt cx="1469700" cy="3632753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1D62D240-DB0F-ED86-137F-A013520EE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2944293"/>
              <a:ext cx="343482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 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503536B6-8167-26DB-FAA6-423133B31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3681012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f:2</a:t>
              </a:r>
            </a:p>
          </p:txBody>
        </p:sp>
        <p:cxnSp>
          <p:nvCxnSpPr>
            <p:cNvPr id="11" name="AutoShape 12">
              <a:extLst>
                <a:ext uri="{FF2B5EF4-FFF2-40B4-BE49-F238E27FC236}">
                  <a16:creationId xmlns:a16="http://schemas.microsoft.com/office/drawing/2014/main" id="{65654507-A394-424B-5CEE-629C9039D253}"/>
                </a:ext>
              </a:extLst>
            </p:cNvPr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>
              <a:off x="7292277" y="3344403"/>
              <a:ext cx="3878" cy="33660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ACFF8117-C6F1-674C-A67F-CAE9B1426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7396" y="4273967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c:2</a:t>
              </a:r>
            </a:p>
          </p:txBody>
        </p:sp>
        <p:cxnSp>
          <p:nvCxnSpPr>
            <p:cNvPr id="13" name="AutoShape 15">
              <a:extLst>
                <a:ext uri="{FF2B5EF4-FFF2-40B4-BE49-F238E27FC236}">
                  <a16:creationId xmlns:a16="http://schemas.microsoft.com/office/drawing/2014/main" id="{4B15BA31-7648-DE1B-D62C-723FD22134B4}"/>
                </a:ext>
              </a:extLst>
            </p:cNvPr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flipH="1">
              <a:off x="7289243" y="4081122"/>
              <a:ext cx="6912" cy="19284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BF5680A2-08FF-FCC5-01D4-257C00FA6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1029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a:2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CCDF0BEE-7237-569A-B19D-B39542B37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04ABCF5A-A383-F4D7-5BE7-7261348DB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FCE7FA6B-B30F-D0B7-3A1F-847AAFB67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19" name="AutoShape 21">
              <a:extLst>
                <a:ext uri="{FF2B5EF4-FFF2-40B4-BE49-F238E27FC236}">
                  <a16:creationId xmlns:a16="http://schemas.microsoft.com/office/drawing/2014/main" id="{457ECEF2-5EBB-454D-101D-6390F1216B38}"/>
                </a:ext>
              </a:extLst>
            </p:cNvPr>
            <p:cNvCxnSpPr>
              <a:cxnSpLocks noChangeShapeType="1"/>
              <a:stCxn id="12" idx="2"/>
              <a:endCxn id="15" idx="0"/>
            </p:cNvCxnSpPr>
            <p:nvPr/>
          </p:nvCxnSpPr>
          <p:spPr bwMode="auto">
            <a:xfrm>
              <a:off x="7289243" y="4674077"/>
              <a:ext cx="9042" cy="24793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2">
              <a:extLst>
                <a:ext uri="{FF2B5EF4-FFF2-40B4-BE49-F238E27FC236}">
                  <a16:creationId xmlns:a16="http://schemas.microsoft.com/office/drawing/2014/main" id="{C69266EF-7871-89B6-C2AA-01769468F722}"/>
                </a:ext>
              </a:extLst>
            </p:cNvPr>
            <p:cNvCxnSpPr>
              <a:cxnSpLocks noChangeShapeType="1"/>
              <a:stCxn id="15" idx="2"/>
              <a:endCxn id="17" idx="0"/>
            </p:cNvCxnSpPr>
            <p:nvPr/>
          </p:nvCxnSpPr>
          <p:spPr bwMode="auto">
            <a:xfrm flipH="1">
              <a:off x="6998826" y="5322117"/>
              <a:ext cx="299459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3">
              <a:extLst>
                <a:ext uri="{FF2B5EF4-FFF2-40B4-BE49-F238E27FC236}">
                  <a16:creationId xmlns:a16="http://schemas.microsoft.com/office/drawing/2014/main" id="{A9C65DC2-01C0-9A0D-AD78-3907FD1AC17D}"/>
                </a:ext>
              </a:extLst>
            </p:cNvPr>
            <p:cNvCxnSpPr>
              <a:cxnSpLocks noChangeShapeType="1"/>
              <a:stCxn id="15" idx="2"/>
              <a:endCxn id="16" idx="0"/>
            </p:cNvCxnSpPr>
            <p:nvPr/>
          </p:nvCxnSpPr>
          <p:spPr bwMode="auto">
            <a:xfrm>
              <a:off x="7298285" y="5322117"/>
              <a:ext cx="345703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4">
              <a:extLst>
                <a:ext uri="{FF2B5EF4-FFF2-40B4-BE49-F238E27FC236}">
                  <a16:creationId xmlns:a16="http://schemas.microsoft.com/office/drawing/2014/main" id="{E36C8A08-2F5F-A56E-2504-C77203CB263E}"/>
                </a:ext>
              </a:extLst>
            </p:cNvPr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26748E10-9FC4-8730-24F7-FCB4B460A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4" name="AutoShape 26">
              <a:extLst>
                <a:ext uri="{FF2B5EF4-FFF2-40B4-BE49-F238E27FC236}">
                  <a16:creationId xmlns:a16="http://schemas.microsoft.com/office/drawing/2014/main" id="{097E5F48-AEBE-427B-A481-0C8C83A7FAC9}"/>
                </a:ext>
              </a:extLst>
            </p:cNvPr>
            <p:cNvCxnSpPr>
              <a:cxnSpLocks noChangeShapeType="1"/>
              <a:stCxn id="16" idx="2"/>
              <a:endCxn id="23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95BB2B3-6B4C-1C3D-1511-5D219EA72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3927708"/>
              <a:ext cx="631998" cy="59419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7F8604-60EF-E87A-C5E7-5DEC68FB6E2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65398" y="5165475"/>
              <a:ext cx="597845" cy="105517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DA9DE410-80EA-575A-9D09-8B5B6D2C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5561580"/>
              <a:ext cx="953159" cy="210392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A8C6C01A-2EDC-485D-E1EA-312794ECAF6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11838" y="5856557"/>
              <a:ext cx="276919" cy="14578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ECEB5A4-C729-42D1-E135-0B601CB3D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EFC0C83C-6283-3B5A-E85B-3497E21F5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643" y="6374686"/>
              <a:ext cx="465292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1" name="Freeform 28">
            <a:extLst>
              <a:ext uri="{FF2B5EF4-FFF2-40B4-BE49-F238E27FC236}">
                <a16:creationId xmlns:a16="http://schemas.microsoft.com/office/drawing/2014/main" id="{1576CE7C-1225-571D-A1E9-3EC6AE2C8EEB}"/>
              </a:ext>
            </a:extLst>
          </p:cNvPr>
          <p:cNvSpPr>
            <a:spLocks/>
          </p:cNvSpPr>
          <p:nvPr/>
        </p:nvSpPr>
        <p:spPr bwMode="auto">
          <a:xfrm>
            <a:off x="6742088" y="3361660"/>
            <a:ext cx="876951" cy="442890"/>
          </a:xfrm>
          <a:custGeom>
            <a:avLst/>
            <a:gdLst>
              <a:gd name="T0" fmla="*/ 0 w 672"/>
              <a:gd name="T1" fmla="*/ 2147483647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2147483647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11DB73B8-53F7-A15A-C015-D8D0E6FFF3AC}"/>
              </a:ext>
            </a:extLst>
          </p:cNvPr>
          <p:cNvGrpSpPr>
            <a:grpSpLocks/>
          </p:cNvGrpSpPr>
          <p:nvPr/>
        </p:nvGrpSpPr>
        <p:grpSpPr bwMode="auto">
          <a:xfrm>
            <a:off x="9324973" y="1851076"/>
            <a:ext cx="2814502" cy="3614233"/>
            <a:chOff x="6550920" y="2962813"/>
            <a:chExt cx="2110519" cy="3614233"/>
          </a:xfrm>
        </p:grpSpPr>
        <p:sp>
          <p:nvSpPr>
            <p:cNvPr id="37" name="Text Box 4">
              <a:extLst>
                <a:ext uri="{FF2B5EF4-FFF2-40B4-BE49-F238E27FC236}">
                  <a16:creationId xmlns:a16="http://schemas.microsoft.com/office/drawing/2014/main" id="{86959063-2CA0-5851-2952-904259834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38" name="Text Box 5">
              <a:extLst>
                <a:ext uri="{FF2B5EF4-FFF2-40B4-BE49-F238E27FC236}">
                  <a16:creationId xmlns:a16="http://schemas.microsoft.com/office/drawing/2014/main" id="{A4C37A38-E0C5-8237-1BD1-534CD6B81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39" name="Text Box 6">
              <a:extLst>
                <a:ext uri="{FF2B5EF4-FFF2-40B4-BE49-F238E27FC236}">
                  <a16:creationId xmlns:a16="http://schemas.microsoft.com/office/drawing/2014/main" id="{E4567C6F-F6E3-CBAE-8D68-F4963D32F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40" name="Text Box 7">
              <a:extLst>
                <a:ext uri="{FF2B5EF4-FFF2-40B4-BE49-F238E27FC236}">
                  <a16:creationId xmlns:a16="http://schemas.microsoft.com/office/drawing/2014/main" id="{6F305F49-B7C9-600A-E24D-B8C3A6040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1" name="Text Box 8">
              <a:extLst>
                <a:ext uri="{FF2B5EF4-FFF2-40B4-BE49-F238E27FC236}">
                  <a16:creationId xmlns:a16="http://schemas.microsoft.com/office/drawing/2014/main" id="{2D648F7A-3F36-AAD7-3BB6-E2FAB7D3B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42" name="AutoShape 9">
              <a:extLst>
                <a:ext uri="{FF2B5EF4-FFF2-40B4-BE49-F238E27FC236}">
                  <a16:creationId xmlns:a16="http://schemas.microsoft.com/office/drawing/2014/main" id="{D7BECFE0-F157-94B1-0997-46C037338DC5}"/>
                </a:ext>
              </a:extLst>
            </p:cNvPr>
            <p:cNvCxnSpPr>
              <a:cxnSpLocks noChangeShapeType="1"/>
              <a:stCxn id="39" idx="2"/>
              <a:endCxn id="40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0">
              <a:extLst>
                <a:ext uri="{FF2B5EF4-FFF2-40B4-BE49-F238E27FC236}">
                  <a16:creationId xmlns:a16="http://schemas.microsoft.com/office/drawing/2014/main" id="{70133C9C-CFE0-C3D0-0792-23C4C7495096}"/>
                </a:ext>
              </a:extLst>
            </p:cNvPr>
            <p:cNvCxnSpPr>
              <a:cxnSpLocks noChangeShapeType="1"/>
              <a:stCxn id="40" idx="2"/>
              <a:endCxn id="41" idx="0"/>
            </p:cNvCxnSpPr>
            <p:nvPr/>
          </p:nvCxnSpPr>
          <p:spPr bwMode="auto">
            <a:xfrm>
              <a:off x="8464183" y="4696286"/>
              <a:ext cx="0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11">
              <a:extLst>
                <a:ext uri="{FF2B5EF4-FFF2-40B4-BE49-F238E27FC236}">
                  <a16:creationId xmlns:a16="http://schemas.microsoft.com/office/drawing/2014/main" id="{DD0D12A3-480D-CD6E-3532-2B2F24491D8B}"/>
                </a:ext>
              </a:extLst>
            </p:cNvPr>
            <p:cNvCxnSpPr>
              <a:cxnSpLocks noChangeShapeType="1"/>
              <a:stCxn id="37" idx="2"/>
              <a:endCxn id="39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12">
              <a:extLst>
                <a:ext uri="{FF2B5EF4-FFF2-40B4-BE49-F238E27FC236}">
                  <a16:creationId xmlns:a16="http://schemas.microsoft.com/office/drawing/2014/main" id="{1ADB2FBD-EA2C-2F9B-7F95-D90568FFD2B2}"/>
                </a:ext>
              </a:extLst>
            </p:cNvPr>
            <p:cNvCxnSpPr>
              <a:cxnSpLocks noChangeShapeType="1"/>
              <a:stCxn id="37" idx="2"/>
              <a:endCxn id="38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Text Box 13">
              <a:extLst>
                <a:ext uri="{FF2B5EF4-FFF2-40B4-BE49-F238E27FC236}">
                  <a16:creationId xmlns:a16="http://schemas.microsoft.com/office/drawing/2014/main" id="{AF7AB747-7F95-FBEE-E6F5-5855A7122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7" name="Text Box 14">
              <a:extLst>
                <a:ext uri="{FF2B5EF4-FFF2-40B4-BE49-F238E27FC236}">
                  <a16:creationId xmlns:a16="http://schemas.microsoft.com/office/drawing/2014/main" id="{507D918C-EEF9-528D-42D0-901027C3D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48" name="AutoShape 15">
              <a:extLst>
                <a:ext uri="{FF2B5EF4-FFF2-40B4-BE49-F238E27FC236}">
                  <a16:creationId xmlns:a16="http://schemas.microsoft.com/office/drawing/2014/main" id="{75F405DB-5CB0-85B0-68E7-F0ED3E559D48}"/>
                </a:ext>
              </a:extLst>
            </p:cNvPr>
            <p:cNvCxnSpPr>
              <a:cxnSpLocks noChangeShapeType="1"/>
              <a:stCxn id="38" idx="2"/>
              <a:endCxn id="47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16">
              <a:extLst>
                <a:ext uri="{FF2B5EF4-FFF2-40B4-BE49-F238E27FC236}">
                  <a16:creationId xmlns:a16="http://schemas.microsoft.com/office/drawing/2014/main" id="{CC612984-F848-7F3A-BEC7-59E77F7E0ED6}"/>
                </a:ext>
              </a:extLst>
            </p:cNvPr>
            <p:cNvCxnSpPr>
              <a:cxnSpLocks noChangeShapeType="1"/>
              <a:stCxn id="38" idx="2"/>
              <a:endCxn id="46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 Box 17">
              <a:extLst>
                <a:ext uri="{FF2B5EF4-FFF2-40B4-BE49-F238E27FC236}">
                  <a16:creationId xmlns:a16="http://schemas.microsoft.com/office/drawing/2014/main" id="{4993281B-33D8-B917-31A9-F21898FD9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51" name="Text Box 18">
              <a:extLst>
                <a:ext uri="{FF2B5EF4-FFF2-40B4-BE49-F238E27FC236}">
                  <a16:creationId xmlns:a16="http://schemas.microsoft.com/office/drawing/2014/main" id="{AAFB6DF7-BEB6-642C-E5B7-E7ED57075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2" name="Text Box 19">
              <a:extLst>
                <a:ext uri="{FF2B5EF4-FFF2-40B4-BE49-F238E27FC236}">
                  <a16:creationId xmlns:a16="http://schemas.microsoft.com/office/drawing/2014/main" id="{C0AC327F-CD83-E97E-7179-8FCAF978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53" name="Text Box 20">
              <a:extLst>
                <a:ext uri="{FF2B5EF4-FFF2-40B4-BE49-F238E27FC236}">
                  <a16:creationId xmlns:a16="http://schemas.microsoft.com/office/drawing/2014/main" id="{09D3D49D-D8DD-DE34-A314-56927752B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54" name="AutoShape 21">
              <a:extLst>
                <a:ext uri="{FF2B5EF4-FFF2-40B4-BE49-F238E27FC236}">
                  <a16:creationId xmlns:a16="http://schemas.microsoft.com/office/drawing/2014/main" id="{0F03DEE2-3D9E-2CCF-3C0C-39D06BFC768A}"/>
                </a:ext>
              </a:extLst>
            </p:cNvPr>
            <p:cNvCxnSpPr>
              <a:cxnSpLocks noChangeShapeType="1"/>
              <a:stCxn id="47" idx="2"/>
              <a:endCxn id="50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22">
              <a:extLst>
                <a:ext uri="{FF2B5EF4-FFF2-40B4-BE49-F238E27FC236}">
                  <a16:creationId xmlns:a16="http://schemas.microsoft.com/office/drawing/2014/main" id="{39C3C177-B8E8-F6DA-6396-E088CC8B834A}"/>
                </a:ext>
              </a:extLst>
            </p:cNvPr>
            <p:cNvCxnSpPr>
              <a:cxnSpLocks noChangeShapeType="1"/>
              <a:stCxn id="50" idx="2"/>
              <a:endCxn id="52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23">
              <a:extLst>
                <a:ext uri="{FF2B5EF4-FFF2-40B4-BE49-F238E27FC236}">
                  <a16:creationId xmlns:a16="http://schemas.microsoft.com/office/drawing/2014/main" id="{1D4878CB-E066-4D31-04EB-E93378A0A05F}"/>
                </a:ext>
              </a:extLst>
            </p:cNvPr>
            <p:cNvCxnSpPr>
              <a:cxnSpLocks noChangeShapeType="1"/>
              <a:stCxn id="50" idx="2"/>
              <a:endCxn id="51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24">
              <a:extLst>
                <a:ext uri="{FF2B5EF4-FFF2-40B4-BE49-F238E27FC236}">
                  <a16:creationId xmlns:a16="http://schemas.microsoft.com/office/drawing/2014/main" id="{066A32B0-E2AD-E944-B627-2B1BC9134A40}"/>
                </a:ext>
              </a:extLst>
            </p:cNvPr>
            <p:cNvCxnSpPr>
              <a:cxnSpLocks noChangeShapeType="1"/>
              <a:stCxn id="52" idx="2"/>
              <a:endCxn id="53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25">
              <a:extLst>
                <a:ext uri="{FF2B5EF4-FFF2-40B4-BE49-F238E27FC236}">
                  <a16:creationId xmlns:a16="http://schemas.microsoft.com/office/drawing/2014/main" id="{1EF45C95-B5FD-C550-E35C-5CDFCF5AD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59" name="AutoShape 26">
              <a:extLst>
                <a:ext uri="{FF2B5EF4-FFF2-40B4-BE49-F238E27FC236}">
                  <a16:creationId xmlns:a16="http://schemas.microsoft.com/office/drawing/2014/main" id="{0D5FAE8A-928C-AAE6-D246-504665B4874C}"/>
                </a:ext>
              </a:extLst>
            </p:cNvPr>
            <p:cNvCxnSpPr>
              <a:cxnSpLocks noChangeShapeType="1"/>
              <a:stCxn id="51" idx="2"/>
              <a:endCxn id="58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355465DD-9929-EC65-B477-28B2DC5B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3892572"/>
              <a:ext cx="802769" cy="563563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FAFAF2A1-F998-DDE4-063C-4B70E6CC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592" y="3892572"/>
              <a:ext cx="802769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62069721-3A32-FB01-84D8-995A457190C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07323" y="5165476"/>
              <a:ext cx="355921" cy="45719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E42DE4CC-B001-2037-5018-A013DAFF9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5606693"/>
              <a:ext cx="835638" cy="45719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8" name="Freeform 33">
              <a:extLst>
                <a:ext uri="{FF2B5EF4-FFF2-40B4-BE49-F238E27FC236}">
                  <a16:creationId xmlns:a16="http://schemas.microsoft.com/office/drawing/2014/main" id="{F908289C-E847-68E1-08A7-2A969D3E2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384" y="4694877"/>
              <a:ext cx="122056" cy="105628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9" name="Line 34">
              <a:extLst>
                <a:ext uri="{FF2B5EF4-FFF2-40B4-BE49-F238E27FC236}">
                  <a16:creationId xmlns:a16="http://schemas.microsoft.com/office/drawing/2014/main" id="{B0482E84-E0AE-90FB-EDEC-55FD0044F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6642" y="4496231"/>
              <a:ext cx="198719" cy="2380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0" name="Freeform 35">
              <a:extLst>
                <a:ext uri="{FF2B5EF4-FFF2-40B4-BE49-F238E27FC236}">
                  <a16:creationId xmlns:a16="http://schemas.microsoft.com/office/drawing/2014/main" id="{CCFDB5ED-678A-132D-09F3-1B2826C9E8F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50920" y="5871372"/>
              <a:ext cx="32881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1" name="Freeform 36">
              <a:extLst>
                <a:ext uri="{FF2B5EF4-FFF2-40B4-BE49-F238E27FC236}">
                  <a16:creationId xmlns:a16="http://schemas.microsoft.com/office/drawing/2014/main" id="{C628572D-464F-98F5-1E28-10FCB1D6F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2" name="Freeform 37">
              <a:extLst>
                <a:ext uri="{FF2B5EF4-FFF2-40B4-BE49-F238E27FC236}">
                  <a16:creationId xmlns:a16="http://schemas.microsoft.com/office/drawing/2014/main" id="{82757BAC-3868-E042-E99A-74378799E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218" y="6346714"/>
              <a:ext cx="282717" cy="73692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3" name="Freeform 38">
              <a:extLst>
                <a:ext uri="{FF2B5EF4-FFF2-40B4-BE49-F238E27FC236}">
                  <a16:creationId xmlns:a16="http://schemas.microsoft.com/office/drawing/2014/main" id="{02991E36-133A-9EB0-0C75-963219424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719" y="5322342"/>
              <a:ext cx="1287125" cy="107520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54" name="Freeform 31">
            <a:extLst>
              <a:ext uri="{FF2B5EF4-FFF2-40B4-BE49-F238E27FC236}">
                <a16:creationId xmlns:a16="http://schemas.microsoft.com/office/drawing/2014/main" id="{CB5F4F95-908E-0BCC-AB46-1A0CF8A2EEBF}"/>
              </a:ext>
            </a:extLst>
          </p:cNvPr>
          <p:cNvSpPr>
            <a:spLocks/>
          </p:cNvSpPr>
          <p:nvPr/>
        </p:nvSpPr>
        <p:spPr bwMode="auto">
          <a:xfrm flipV="1">
            <a:off x="9533544" y="3438575"/>
            <a:ext cx="514048" cy="293486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656" name="TextBox 27655">
            <a:extLst>
              <a:ext uri="{FF2B5EF4-FFF2-40B4-BE49-F238E27FC236}">
                <a16:creationId xmlns:a16="http://schemas.microsoft.com/office/drawing/2014/main" id="{85151413-6F9A-543E-4E53-B4B90314E511}"/>
              </a:ext>
            </a:extLst>
          </p:cNvPr>
          <p:cNvSpPr txBox="1"/>
          <p:nvPr/>
        </p:nvSpPr>
        <p:spPr>
          <a:xfrm>
            <a:off x="8523644" y="1696481"/>
            <a:ext cx="2186739" cy="646331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all the frequent </a:t>
            </a:r>
            <a:r>
              <a:rPr lang="en-US" sz="1800" dirty="0" err="1">
                <a:solidFill>
                  <a:srgbClr val="000000"/>
                </a:solidFill>
              </a:rPr>
              <a:t>itemlists</a:t>
            </a:r>
            <a:endParaRPr lang="en-US" sz="1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657" name="Ink 27656">
                <a:extLst>
                  <a:ext uri="{FF2B5EF4-FFF2-40B4-BE49-F238E27FC236}">
                    <a16:creationId xmlns:a16="http://schemas.microsoft.com/office/drawing/2014/main" id="{2EC17D26-1603-3A35-A4C2-B07151E1986E}"/>
                  </a:ext>
                </a:extLst>
              </p14:cNvPr>
              <p14:cNvContentPartPr/>
              <p14:nvPr/>
            </p14:nvContentPartPr>
            <p14:xfrm>
              <a:off x="1404035" y="2656032"/>
              <a:ext cx="1126440" cy="55440"/>
            </p14:xfrm>
          </p:contentPart>
        </mc:Choice>
        <mc:Fallback xmlns="">
          <p:pic>
            <p:nvPicPr>
              <p:cNvPr id="27657" name="Ink 27656">
                <a:extLst>
                  <a:ext uri="{FF2B5EF4-FFF2-40B4-BE49-F238E27FC236}">
                    <a16:creationId xmlns:a16="http://schemas.microsoft.com/office/drawing/2014/main" id="{2EC17D26-1603-3A35-A4C2-B07151E198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675" y="2646672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27660" name="Arrow: Right 27659">
            <a:extLst>
              <a:ext uri="{FF2B5EF4-FFF2-40B4-BE49-F238E27FC236}">
                <a16:creationId xmlns:a16="http://schemas.microsoft.com/office/drawing/2014/main" id="{9459A293-D851-077A-7D14-44372C641C86}"/>
              </a:ext>
            </a:extLst>
          </p:cNvPr>
          <p:cNvSpPr/>
          <p:nvPr/>
        </p:nvSpPr>
        <p:spPr>
          <a:xfrm rot="17706872">
            <a:off x="3574473" y="5629171"/>
            <a:ext cx="405245" cy="168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21" grpId="0" animBg="1"/>
      <p:bldP spid="4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0947-E81E-49E5-90EB-C470D942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Pattern Discovery?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6510-EAD4-4799-8D5D-01B5AEC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cs typeface="Calibri"/>
              </a:rPr>
              <a:t>Pattern discovery</a:t>
            </a:r>
            <a:r>
              <a:rPr lang="en-US" dirty="0">
                <a:cs typeface="Calibri"/>
              </a:rPr>
              <a:t>: Uncovering patterns from massive data sets</a:t>
            </a:r>
          </a:p>
          <a:p>
            <a:pPr marL="461645" indent="-461645">
              <a:spcAft>
                <a:spcPts val="200"/>
              </a:spcAft>
            </a:pPr>
            <a:r>
              <a:rPr lang="en-US" dirty="0">
                <a:cs typeface="Calibri"/>
              </a:rPr>
              <a:t>It can answer questions such as: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products were often purchased together?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are the subsequent purchases after buying an iPad?</a:t>
            </a:r>
          </a:p>
          <a:p>
            <a:pPr marL="737870" lvl="1" indent="-537845">
              <a:spcAft>
                <a:spcPts val="200"/>
              </a:spcAft>
            </a:pPr>
            <a:endParaRPr lang="en-US" dirty="0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128DB11-F5CD-4DD6-B621-7AD57275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64" y="3385050"/>
            <a:ext cx="4858603" cy="33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127" y="1143000"/>
            <a:ext cx="10671384" cy="225897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Pattern mining can be partitioned according to current patterns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Patterns containing </a:t>
            </a:r>
            <a:r>
              <a:rPr lang="en-US" altLang="en-US" sz="2400" i="1" dirty="0"/>
              <a:t>p</a:t>
            </a:r>
            <a:r>
              <a:rPr lang="en-US" altLang="en-US" sz="2400" dirty="0"/>
              <a:t>: </a:t>
            </a:r>
            <a:r>
              <a:rPr lang="en-US" altLang="en-US" sz="2400" i="1" dirty="0"/>
              <a:t>p</a:t>
            </a:r>
            <a:r>
              <a:rPr lang="en-US" altLang="en-US" sz="2400" dirty="0"/>
              <a:t>’s conditional database: </a:t>
            </a:r>
            <a:r>
              <a:rPr lang="en-US" altLang="en-US" sz="2400" i="1" dirty="0"/>
              <a:t>fcam:2, cb:1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/>
              <a:t>p’</a:t>
            </a:r>
            <a:r>
              <a:rPr lang="en-US" altLang="ja-JP" sz="2400" dirty="0"/>
              <a:t>s </a:t>
            </a:r>
            <a:r>
              <a:rPr lang="en-US" altLang="en-US" sz="2400" dirty="0"/>
              <a:t>conditional</a:t>
            </a:r>
            <a:r>
              <a:rPr lang="en-US" altLang="ja-JP" sz="2400" dirty="0"/>
              <a:t> database (i.e., the database under the condition that </a:t>
            </a:r>
            <a:r>
              <a:rPr lang="en-US" altLang="ja-JP" sz="2400" i="1" dirty="0"/>
              <a:t>p</a:t>
            </a:r>
            <a:r>
              <a:rPr lang="en-US" altLang="ja-JP" sz="2400" dirty="0"/>
              <a:t> exists): </a:t>
            </a:r>
          </a:p>
          <a:p>
            <a:pPr lvl="3">
              <a:spcBef>
                <a:spcPct val="0"/>
              </a:spcBef>
            </a:pPr>
            <a:r>
              <a:rPr lang="en-US" altLang="ja-JP" sz="2400" i="1" dirty="0">
                <a:solidFill>
                  <a:srgbClr val="FF0000"/>
                </a:solidFill>
              </a:rPr>
              <a:t>transformed prefix paths</a:t>
            </a:r>
            <a:r>
              <a:rPr lang="en-US" altLang="ja-JP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of item </a:t>
            </a:r>
            <a:r>
              <a:rPr lang="en-US" altLang="ja-JP" sz="2400" i="1" dirty="0"/>
              <a:t>p</a:t>
            </a:r>
            <a:endParaRPr lang="en-US" altLang="en-US" sz="2400" i="1" dirty="0"/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Patterns having m but no p: m’s conditional database: </a:t>
            </a:r>
            <a:r>
              <a:rPr lang="en-US" altLang="en-US" sz="2400" i="1" dirty="0"/>
              <a:t>fca:2, fcab:1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…… ……</a:t>
            </a:r>
          </a:p>
        </p:txBody>
      </p:sp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8711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28716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8717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28718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28719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0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8721" name="AutoShape 9"/>
            <p:cNvCxnSpPr>
              <a:cxnSpLocks noChangeShapeType="1"/>
              <a:stCxn id="28718" idx="2"/>
              <a:endCxn id="28719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2" name="AutoShape 10"/>
            <p:cNvCxnSpPr>
              <a:cxnSpLocks noChangeShapeType="1"/>
              <a:stCxn id="28719" idx="2"/>
              <a:endCxn id="28720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1"/>
            <p:cNvCxnSpPr>
              <a:cxnSpLocks noChangeShapeType="1"/>
              <a:stCxn id="28716" idx="2"/>
              <a:endCxn id="28718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2"/>
            <p:cNvCxnSpPr>
              <a:cxnSpLocks noChangeShapeType="1"/>
              <a:stCxn id="28716" idx="2"/>
              <a:endCxn id="28717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5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6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8727" name="AutoShape 15"/>
            <p:cNvCxnSpPr>
              <a:cxnSpLocks noChangeShapeType="1"/>
              <a:stCxn id="28717" idx="2"/>
              <a:endCxn id="28726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AutoShape 16"/>
            <p:cNvCxnSpPr>
              <a:cxnSpLocks noChangeShapeType="1"/>
              <a:stCxn id="28717" idx="2"/>
              <a:endCxn id="28725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9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28730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31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28732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28733" name="AutoShape 21"/>
            <p:cNvCxnSpPr>
              <a:cxnSpLocks noChangeShapeType="1"/>
              <a:stCxn id="28726" idx="2"/>
              <a:endCxn id="28729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4" name="AutoShape 22"/>
            <p:cNvCxnSpPr>
              <a:cxnSpLocks noChangeShapeType="1"/>
              <a:stCxn id="28729" idx="2"/>
              <a:endCxn id="28731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5" name="AutoShape 23"/>
            <p:cNvCxnSpPr>
              <a:cxnSpLocks noChangeShapeType="1"/>
              <a:stCxn id="28729" idx="2"/>
              <a:endCxn id="28730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6" name="AutoShape 24"/>
            <p:cNvCxnSpPr>
              <a:cxnSpLocks noChangeShapeType="1"/>
              <a:stCxn id="28731" idx="2"/>
              <a:endCxn id="28732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7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8738" name="AutoShape 26"/>
            <p:cNvCxnSpPr>
              <a:cxnSpLocks noChangeShapeType="1"/>
              <a:stCxn id="28730" idx="2"/>
              <a:endCxn id="28737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9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0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1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2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3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4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5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6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7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8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712" name="Freeform 31"/>
          <p:cNvSpPr>
            <a:spLocks/>
          </p:cNvSpPr>
          <p:nvPr/>
        </p:nvSpPr>
        <p:spPr bwMode="auto">
          <a:xfrm flipV="1">
            <a:off x="2781055" y="4591822"/>
            <a:ext cx="1126067" cy="242887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3"/>
            <a:ext cx="3891304" cy="2796391"/>
            <a:chOff x="4794950" y="3451978"/>
            <a:chExt cx="2977710" cy="2796579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8"/>
              <a:ext cx="2660063" cy="2339259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000" b="1" i="1" u="sng" dirty="0"/>
                <a:t>Item 	</a:t>
              </a:r>
              <a:r>
                <a:rPr lang="en-US" altLang="en-US" sz="2000" dirty="0"/>
                <a:t> </a:t>
              </a:r>
              <a:r>
                <a:rPr lang="en-US" altLang="en-US" sz="2000" b="1" i="1" u="sng" dirty="0"/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        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        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        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        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/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484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3"/>
          <p:cNvSpPr txBox="1">
            <a:spLocks noChangeArrowheads="1"/>
          </p:cNvSpPr>
          <p:nvPr/>
        </p:nvSpPr>
        <p:spPr bwMode="auto">
          <a:xfrm>
            <a:off x="5080000" y="5023940"/>
            <a:ext cx="71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12192000" cy="609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/>
              <a:t>Mine Each Conditional Database Recursively</a:t>
            </a:r>
            <a:endParaRPr lang="en-US" altLang="en-US" sz="4800" dirty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5467" y="1143000"/>
            <a:ext cx="6908800" cy="13477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For each conditional database</a:t>
            </a:r>
          </a:p>
          <a:p>
            <a:pPr lvl="1" eaLnBrk="1" hangingPunct="1"/>
            <a:r>
              <a:rPr lang="en-US" altLang="en-US" sz="2400" dirty="0"/>
              <a:t>Mine single-item patterns</a:t>
            </a:r>
          </a:p>
          <a:p>
            <a:pPr lvl="1" eaLnBrk="1" hangingPunct="1"/>
            <a:r>
              <a:rPr lang="en-US" altLang="en-US" sz="2400" dirty="0"/>
              <a:t>Construct its FP-tree &amp; mine it</a:t>
            </a:r>
          </a:p>
        </p:txBody>
      </p:sp>
      <p:grpSp>
        <p:nvGrpSpPr>
          <p:cNvPr id="29702" name="Group 5"/>
          <p:cNvGrpSpPr>
            <a:grpSpLocks/>
          </p:cNvGrpSpPr>
          <p:nvPr/>
        </p:nvGrpSpPr>
        <p:grpSpPr bwMode="auto">
          <a:xfrm>
            <a:off x="-424731" y="4398466"/>
            <a:ext cx="1644651" cy="2408238"/>
            <a:chOff x="3264" y="2736"/>
            <a:chExt cx="777" cy="1517"/>
          </a:xfrm>
        </p:grpSpPr>
        <p:grpSp>
          <p:nvGrpSpPr>
            <p:cNvPr id="29730" name="Group 6"/>
            <p:cNvGrpSpPr>
              <a:grpSpLocks/>
            </p:cNvGrpSpPr>
            <p:nvPr/>
          </p:nvGrpSpPr>
          <p:grpSpPr bwMode="auto">
            <a:xfrm>
              <a:off x="3792" y="2736"/>
              <a:ext cx="249" cy="1299"/>
              <a:chOff x="2282" y="2456"/>
              <a:chExt cx="249" cy="1299"/>
            </a:xfrm>
          </p:grpSpPr>
          <p:sp>
            <p:nvSpPr>
              <p:cNvPr id="29732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0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dirty="0"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29733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2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f:3</a:t>
                </a:r>
              </a:p>
            </p:txBody>
          </p:sp>
          <p:sp>
            <p:nvSpPr>
              <p:cNvPr id="29734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24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c:3</a:t>
                </a:r>
              </a:p>
            </p:txBody>
          </p:sp>
          <p:sp>
            <p:nvSpPr>
              <p:cNvPr id="29735" name="Text Box 10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24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a:3</a:t>
                </a:r>
              </a:p>
            </p:txBody>
          </p:sp>
          <p:cxnSp>
            <p:nvCxnSpPr>
              <p:cNvPr id="29736" name="AutoShape 11"/>
              <p:cNvCxnSpPr>
                <a:cxnSpLocks noChangeShapeType="1"/>
                <a:stCxn id="29732" idx="2"/>
                <a:endCxn id="29733" idx="0"/>
              </p:cNvCxnSpPr>
              <p:nvPr/>
            </p:nvCxnSpPr>
            <p:spPr bwMode="auto">
              <a:xfrm flipH="1">
                <a:off x="2411" y="2708"/>
                <a:ext cx="3" cy="13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7" name="AutoShape 12"/>
              <p:cNvCxnSpPr>
                <a:cxnSpLocks noChangeShapeType="1"/>
                <a:stCxn id="29733" idx="2"/>
                <a:endCxn id="29734" idx="0"/>
              </p:cNvCxnSpPr>
              <p:nvPr/>
            </p:nvCxnSpPr>
            <p:spPr bwMode="auto">
              <a:xfrm flipH="1">
                <a:off x="2408" y="3092"/>
                <a:ext cx="3" cy="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8" name="AutoShape 13"/>
              <p:cNvCxnSpPr>
                <a:cxnSpLocks noChangeShapeType="1"/>
                <a:stCxn id="29734" idx="2"/>
                <a:endCxn id="29735" idx="0"/>
              </p:cNvCxnSpPr>
              <p:nvPr/>
            </p:nvCxnSpPr>
            <p:spPr bwMode="auto">
              <a:xfrm flipH="1">
                <a:off x="2407" y="3419"/>
                <a:ext cx="2" cy="8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9731" name="Text Box 14"/>
            <p:cNvSpPr txBox="1">
              <a:spLocks noChangeArrowheads="1"/>
            </p:cNvSpPr>
            <p:nvPr/>
          </p:nvSpPr>
          <p:spPr bwMode="auto">
            <a:xfrm>
              <a:off x="3264" y="4020"/>
              <a:ext cx="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/>
            </a:p>
          </p:txBody>
        </p:sp>
      </p:grpSp>
      <p:grpSp>
        <p:nvGrpSpPr>
          <p:cNvPr id="29703" name="Group 53"/>
          <p:cNvGrpSpPr>
            <a:grpSpLocks/>
          </p:cNvGrpSpPr>
          <p:nvPr/>
        </p:nvGrpSpPr>
        <p:grpSpPr bwMode="auto">
          <a:xfrm>
            <a:off x="578696" y="1514233"/>
            <a:ext cx="3406776" cy="2768970"/>
            <a:chOff x="5334000" y="3479244"/>
            <a:chExt cx="2555082" cy="2769156"/>
          </a:xfrm>
        </p:grpSpPr>
        <p:sp>
          <p:nvSpPr>
            <p:cNvPr id="29728" name="Rectangle 4"/>
            <p:cNvSpPr>
              <a:spLocks noChangeArrowheads="1"/>
            </p:cNvSpPr>
            <p:nvPr/>
          </p:nvSpPr>
          <p:spPr bwMode="auto">
            <a:xfrm>
              <a:off x="5334000" y="3909298"/>
              <a:ext cx="2555082" cy="2339102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u="sng" dirty="0"/>
                <a:t>item	cond. data 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fcam:2, cb:1</a:t>
              </a:r>
            </a:p>
          </p:txBody>
        </p:sp>
        <p:sp>
          <p:nvSpPr>
            <p:cNvPr id="29729" name="TextBox 55"/>
            <p:cNvSpPr txBox="1">
              <a:spLocks noChangeArrowheads="1"/>
            </p:cNvSpPr>
            <p:nvPr/>
          </p:nvSpPr>
          <p:spPr bwMode="auto">
            <a:xfrm>
              <a:off x="5621918" y="3479244"/>
              <a:ext cx="2021204" cy="4001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Conditional Data Bases</a:t>
              </a:r>
            </a:p>
          </p:txBody>
        </p:sp>
      </p:grpSp>
      <p:sp>
        <p:nvSpPr>
          <p:cNvPr id="29704" name="Rectangle 3"/>
          <p:cNvSpPr txBox="1">
            <a:spLocks noChangeArrowheads="1"/>
          </p:cNvSpPr>
          <p:nvPr/>
        </p:nvSpPr>
        <p:spPr bwMode="auto">
          <a:xfrm>
            <a:off x="5587278" y="2567635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None/>
            </a:pPr>
            <a:r>
              <a:rPr lang="en-US" altLang="en-US" i="1" dirty="0"/>
              <a:t>p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fcam:2, cb:1 </a:t>
            </a:r>
            <a:r>
              <a:rPr lang="en-US" altLang="en-US" b="1" dirty="0"/>
              <a:t>→</a:t>
            </a:r>
            <a:r>
              <a:rPr lang="en-US" altLang="en-US" b="1" i="1" dirty="0"/>
              <a:t> c: 3</a:t>
            </a:r>
          </a:p>
        </p:txBody>
      </p:sp>
      <p:sp>
        <p:nvSpPr>
          <p:cNvPr id="29705" name="Rectangle 3"/>
          <p:cNvSpPr txBox="1">
            <a:spLocks noChangeArrowheads="1"/>
          </p:cNvSpPr>
          <p:nvPr/>
        </p:nvSpPr>
        <p:spPr bwMode="auto">
          <a:xfrm>
            <a:off x="5587277" y="3028407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m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fca:2, fcab:1 </a:t>
            </a:r>
            <a:r>
              <a:rPr lang="en-US" altLang="en-US" b="1" dirty="0"/>
              <a:t>→</a:t>
            </a:r>
            <a:r>
              <a:rPr lang="en-US" altLang="en-US" b="1" i="1" dirty="0"/>
              <a:t> </a:t>
            </a:r>
            <a:r>
              <a:rPr lang="en-US" altLang="en-US" b="1" i="1" dirty="0" err="1"/>
              <a:t>fca</a:t>
            </a:r>
            <a:r>
              <a:rPr lang="en-US" altLang="en-US" b="1" i="1" dirty="0"/>
              <a:t>: 3</a:t>
            </a:r>
          </a:p>
        </p:txBody>
      </p:sp>
      <p:sp>
        <p:nvSpPr>
          <p:cNvPr id="29706" name="Rectangle 3"/>
          <p:cNvSpPr txBox="1">
            <a:spLocks noChangeArrowheads="1"/>
          </p:cNvSpPr>
          <p:nvPr/>
        </p:nvSpPr>
        <p:spPr bwMode="auto">
          <a:xfrm>
            <a:off x="5650329" y="3542102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b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fca:1, f:1, c:1 </a:t>
            </a:r>
            <a:r>
              <a:rPr lang="en-US" altLang="en-US" b="1" dirty="0"/>
              <a:t>→</a:t>
            </a:r>
            <a:r>
              <a:rPr lang="en-US" altLang="en-US" b="1" i="1" dirty="0"/>
              <a:t> ɸ</a:t>
            </a:r>
          </a:p>
        </p:txBody>
      </p:sp>
      <p:grpSp>
        <p:nvGrpSpPr>
          <p:cNvPr id="29707" name="Group 14"/>
          <p:cNvGrpSpPr>
            <a:grpSpLocks/>
          </p:cNvGrpSpPr>
          <p:nvPr/>
        </p:nvGrpSpPr>
        <p:grpSpPr bwMode="auto">
          <a:xfrm>
            <a:off x="1523998" y="4376241"/>
            <a:ext cx="1340599" cy="1870075"/>
            <a:chOff x="4393" y="1248"/>
            <a:chExt cx="744" cy="1178"/>
          </a:xfrm>
        </p:grpSpPr>
        <p:sp>
          <p:nvSpPr>
            <p:cNvPr id="29722" name="Text Box 15"/>
            <p:cNvSpPr txBox="1">
              <a:spLocks noChangeArrowheads="1"/>
            </p:cNvSpPr>
            <p:nvPr/>
          </p:nvSpPr>
          <p:spPr bwMode="auto">
            <a:xfrm>
              <a:off x="4878" y="1248"/>
              <a:ext cx="2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9723" name="Text Box 16"/>
            <p:cNvSpPr txBox="1">
              <a:spLocks noChangeArrowheads="1"/>
            </p:cNvSpPr>
            <p:nvPr/>
          </p:nvSpPr>
          <p:spPr bwMode="auto">
            <a:xfrm>
              <a:off x="4866" y="1632"/>
              <a:ext cx="2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f:3</a:t>
              </a:r>
            </a:p>
          </p:txBody>
        </p: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4853" y="1959"/>
              <a:ext cx="28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9725" name="AutoShape 18"/>
            <p:cNvCxnSpPr>
              <a:cxnSpLocks noChangeShapeType="1"/>
              <a:stCxn id="29722" idx="2"/>
              <a:endCxn id="29723" idx="0"/>
            </p:cNvCxnSpPr>
            <p:nvPr/>
          </p:nvCxnSpPr>
          <p:spPr bwMode="auto">
            <a:xfrm flipH="1">
              <a:off x="4996" y="1500"/>
              <a:ext cx="1" cy="13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6" name="AutoShape 19"/>
            <p:cNvCxnSpPr>
              <a:cxnSpLocks noChangeShapeType="1"/>
              <a:stCxn id="29723" idx="2"/>
              <a:endCxn id="29724" idx="0"/>
            </p:cNvCxnSpPr>
            <p:nvPr/>
          </p:nvCxnSpPr>
          <p:spPr bwMode="auto">
            <a:xfrm flipH="1">
              <a:off x="4995" y="1884"/>
              <a:ext cx="1" cy="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4393" y="2193"/>
              <a:ext cx="1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>
                <a:latin typeface="Times New Roman" pitchFamily="18" charset="0"/>
              </a:endParaRPr>
            </a:p>
          </p:txBody>
        </p:sp>
      </p:grpSp>
      <p:sp>
        <p:nvSpPr>
          <p:cNvPr id="29708" name="Rectangle 2"/>
          <p:cNvSpPr>
            <a:spLocks noChangeArrowheads="1"/>
          </p:cNvSpPr>
          <p:nvPr/>
        </p:nvSpPr>
        <p:spPr bwMode="auto">
          <a:xfrm>
            <a:off x="1948203" y="5949453"/>
            <a:ext cx="1367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 err="1"/>
              <a:t>am’s</a:t>
            </a:r>
            <a:r>
              <a:rPr lang="en-US" altLang="en-US" sz="1800" i="1" dirty="0"/>
              <a:t>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09" name="Rectangle 3"/>
          <p:cNvSpPr>
            <a:spLocks noChangeArrowheads="1"/>
          </p:cNvSpPr>
          <p:nvPr/>
        </p:nvSpPr>
        <p:spPr bwMode="auto">
          <a:xfrm>
            <a:off x="329367" y="6319341"/>
            <a:ext cx="1343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m’s FP-tree</a:t>
            </a:r>
          </a:p>
        </p:txBody>
      </p:sp>
      <p:sp>
        <p:nvSpPr>
          <p:cNvPr id="29710" name="Text Box 22"/>
          <p:cNvSpPr txBox="1">
            <a:spLocks noChangeArrowheads="1"/>
          </p:cNvSpPr>
          <p:nvPr/>
        </p:nvSpPr>
        <p:spPr bwMode="auto">
          <a:xfrm>
            <a:off x="3668185" y="4398466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3642785" y="5008066"/>
            <a:ext cx="4683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cxnSp>
        <p:nvCxnSpPr>
          <p:cNvPr id="29712" name="AutoShape 24"/>
          <p:cNvCxnSpPr>
            <a:cxnSpLocks noChangeShapeType="1"/>
            <a:stCxn id="29710" idx="2"/>
            <a:endCxn id="29711" idx="0"/>
          </p:cNvCxnSpPr>
          <p:nvPr/>
        </p:nvCxnSpPr>
        <p:spPr bwMode="auto">
          <a:xfrm flipH="1">
            <a:off x="3876984" y="4798576"/>
            <a:ext cx="6965" cy="2094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3" name="Text Box 25"/>
          <p:cNvSpPr txBox="1">
            <a:spLocks noChangeArrowheads="1"/>
          </p:cNvSpPr>
          <p:nvPr/>
        </p:nvSpPr>
        <p:spPr bwMode="auto">
          <a:xfrm>
            <a:off x="3148608" y="5477846"/>
            <a:ext cx="1539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14" name="Curved Down Arrow 5"/>
          <p:cNvSpPr>
            <a:spLocks noChangeArrowheads="1"/>
          </p:cNvSpPr>
          <p:nvPr/>
        </p:nvSpPr>
        <p:spPr bwMode="auto">
          <a:xfrm rot="-882105">
            <a:off x="1134534" y="4930278"/>
            <a:ext cx="2478617" cy="493712"/>
          </a:xfrm>
          <a:prstGeom prst="curvedDownArrow">
            <a:avLst>
              <a:gd name="adj1" fmla="val 24980"/>
              <a:gd name="adj2" fmla="val 49942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5" name="Curved Up Arrow 6"/>
          <p:cNvSpPr>
            <a:spLocks noChangeArrowheads="1"/>
          </p:cNvSpPr>
          <p:nvPr/>
        </p:nvSpPr>
        <p:spPr bwMode="auto">
          <a:xfrm rot="-929925">
            <a:off x="2969685" y="5571628"/>
            <a:ext cx="2364316" cy="366712"/>
          </a:xfrm>
          <a:prstGeom prst="curvedUpArrow">
            <a:avLst>
              <a:gd name="adj1" fmla="val 24983"/>
              <a:gd name="adj2" fmla="val 50012"/>
              <a:gd name="adj3" fmla="val 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6" name="Curved Down Arrow 78"/>
          <p:cNvSpPr>
            <a:spLocks noChangeArrowheads="1"/>
          </p:cNvSpPr>
          <p:nvPr/>
        </p:nvSpPr>
        <p:spPr bwMode="auto">
          <a:xfrm rot="-1772547">
            <a:off x="1117601" y="5703391"/>
            <a:ext cx="1299633" cy="282575"/>
          </a:xfrm>
          <a:prstGeom prst="curvedDownArrow">
            <a:avLst>
              <a:gd name="adj1" fmla="val 25088"/>
              <a:gd name="adj2" fmla="val 50161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7" name="Text Box 22"/>
          <p:cNvSpPr txBox="1">
            <a:spLocks noChangeArrowheads="1"/>
          </p:cNvSpPr>
          <p:nvPr/>
        </p:nvSpPr>
        <p:spPr bwMode="auto">
          <a:xfrm>
            <a:off x="5196418" y="4414341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cxnSp>
        <p:nvCxnSpPr>
          <p:cNvPr id="29718" name="AutoShape 24"/>
          <p:cNvCxnSpPr>
            <a:cxnSpLocks noChangeShapeType="1"/>
            <a:stCxn id="29717" idx="2"/>
            <a:endCxn id="29698" idx="0"/>
          </p:cNvCxnSpPr>
          <p:nvPr/>
        </p:nvCxnSpPr>
        <p:spPr bwMode="auto">
          <a:xfrm>
            <a:off x="5412182" y="4814451"/>
            <a:ext cx="23418" cy="20948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9" name="Text Box 25"/>
          <p:cNvSpPr txBox="1">
            <a:spLocks noChangeArrowheads="1"/>
          </p:cNvSpPr>
          <p:nvPr/>
        </p:nvSpPr>
        <p:spPr bwMode="auto">
          <a:xfrm>
            <a:off x="4735948" y="5432300"/>
            <a:ext cx="1577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cam’s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20" name="Rectangle 15"/>
          <p:cNvSpPr>
            <a:spLocks noChangeArrowheads="1"/>
          </p:cNvSpPr>
          <p:nvPr/>
        </p:nvSpPr>
        <p:spPr bwMode="auto">
          <a:xfrm>
            <a:off x="6807296" y="5205988"/>
            <a:ext cx="2476500" cy="14157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>
                <a:latin typeface="Times New Roman" pitchFamily="18" charset="0"/>
              </a:rPr>
              <a:t>m: 3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fm</a:t>
            </a:r>
            <a:r>
              <a:rPr lang="en-US" altLang="en-US" sz="2000" b="1" i="1" dirty="0">
                <a:latin typeface="Times New Roman" pitchFamily="18" charset="0"/>
              </a:rPr>
              <a:t>: 3, cm: 3, 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fcm</a:t>
            </a:r>
            <a:r>
              <a:rPr lang="en-US" altLang="en-US" sz="2000" b="1" i="1" dirty="0">
                <a:latin typeface="Times New Roman" pitchFamily="18" charset="0"/>
              </a:rPr>
              <a:t>: 3, fam:3, cam: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fcam</a:t>
            </a:r>
            <a:r>
              <a:rPr lang="en-US" altLang="en-US" sz="2000" b="1" i="1" dirty="0">
                <a:latin typeface="Times New Roman" pitchFamily="18" charset="0"/>
              </a:rPr>
              <a:t>: 3</a:t>
            </a:r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5700183" y="4363247"/>
            <a:ext cx="6054084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en-US" kern="0" dirty="0"/>
              <a:t>Actually, for single branch FP-tree, </a:t>
            </a:r>
            <a:r>
              <a:rPr lang="en-US" altLang="en-US" dirty="0"/>
              <a:t>all the frequent patterns can be generated in one shot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295883" y="1161410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964362" y="6324590"/>
            <a:ext cx="3259104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Then, mining m’s FP-tree: fca:3</a:t>
            </a:r>
          </a:p>
        </p:txBody>
      </p:sp>
    </p:spTree>
    <p:extLst>
      <p:ext uri="{BB962C8B-B14F-4D97-AF65-F5344CB8AC3E}">
        <p14:creationId xmlns:p14="http://schemas.microsoft.com/office/powerpoint/2010/main" val="10835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704" grpId="0" animBg="1"/>
      <p:bldP spid="29705" grpId="0" animBg="1"/>
      <p:bldP spid="29706" grpId="0" animBg="1"/>
      <p:bldP spid="29708" grpId="0"/>
      <p:bldP spid="29709" grpId="0"/>
      <p:bldP spid="29710" grpId="0"/>
      <p:bldP spid="29711" grpId="0"/>
      <p:bldP spid="29713" grpId="0"/>
      <p:bldP spid="29714" grpId="0" animBg="1"/>
      <p:bldP spid="29715" grpId="0" animBg="1"/>
      <p:bldP spid="29716" grpId="0" animBg="1"/>
      <p:bldP spid="29717" grpId="0"/>
      <p:bldP spid="29719" grpId="0"/>
      <p:bldP spid="29720" grpId="0" animBg="1"/>
      <p:bldP spid="42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799"/>
            <a:ext cx="11277600" cy="64654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A Special Case: Single Prefix Path in FP-tree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5600" y="1143000"/>
            <a:ext cx="9086849" cy="23463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Suppose a (conditional) FP-tree T has a shared single prefix-path P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can be decomposed into two parts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Reduction of the single prefix path into one node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Concatenation of the mining results of the two parts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484616" y="4179476"/>
            <a:ext cx="500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latin typeface="Times New Roman" pitchFamily="18" charset="0"/>
                <a:sym typeface="Wingdings 3" pitchFamily="18" charset="2"/>
              </a:rPr>
              <a:t></a:t>
            </a:r>
          </a:p>
        </p:txBody>
      </p:sp>
      <p:grpSp>
        <p:nvGrpSpPr>
          <p:cNvPr id="30726" name="Group 5"/>
          <p:cNvGrpSpPr>
            <a:grpSpLocks/>
          </p:cNvGrpSpPr>
          <p:nvPr/>
        </p:nvGrpSpPr>
        <p:grpSpPr bwMode="auto">
          <a:xfrm>
            <a:off x="406400" y="2224087"/>
            <a:ext cx="2584450" cy="3632200"/>
            <a:chOff x="0" y="1833"/>
            <a:chExt cx="1221" cy="2288"/>
          </a:xfrm>
        </p:grpSpPr>
        <p:grpSp>
          <p:nvGrpSpPr>
            <p:cNvPr id="30751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30761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62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63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64" name="Group 10"/>
              <p:cNvGrpSpPr>
                <a:grpSpLocks/>
              </p:cNvGrpSpPr>
              <p:nvPr/>
            </p:nvGrpSpPr>
            <p:grpSpPr bwMode="auto">
              <a:xfrm>
                <a:off x="212" y="1833"/>
                <a:ext cx="204" cy="991"/>
                <a:chOff x="2372" y="2466"/>
                <a:chExt cx="219" cy="1037"/>
              </a:xfrm>
            </p:grpSpPr>
            <p:sp>
              <p:nvSpPr>
                <p:cNvPr id="3076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2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66" name="AutoShape 12"/>
                <p:cNvCxnSpPr>
                  <a:cxnSpLocks noChangeShapeType="1"/>
                  <a:stCxn id="30765" idx="2"/>
                  <a:endCxn id="30763" idx="0"/>
                </p:cNvCxnSpPr>
                <p:nvPr/>
              </p:nvCxnSpPr>
              <p:spPr bwMode="auto">
                <a:xfrm flipH="1">
                  <a:off x="2476" y="2730"/>
                  <a:ext cx="6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7" name="AutoShape 13"/>
                <p:cNvCxnSpPr>
                  <a:cxnSpLocks noChangeShapeType="1"/>
                  <a:stCxn id="30763" idx="2"/>
                  <a:endCxn id="30761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8" name="AutoShape 14"/>
                <p:cNvCxnSpPr>
                  <a:cxnSpLocks noChangeShapeType="1"/>
                  <a:stCxn id="30761" idx="2"/>
                  <a:endCxn id="30762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0752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30753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4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5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6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7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8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9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60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</p:grpSp>
      <p:grpSp>
        <p:nvGrpSpPr>
          <p:cNvPr id="30727" name="Group 24"/>
          <p:cNvGrpSpPr>
            <a:grpSpLocks/>
          </p:cNvGrpSpPr>
          <p:nvPr/>
        </p:nvGrpSpPr>
        <p:grpSpPr bwMode="auto">
          <a:xfrm>
            <a:off x="7259815" y="3417476"/>
            <a:ext cx="2584450" cy="2046288"/>
            <a:chOff x="2304" y="2880"/>
            <a:chExt cx="1221" cy="1289"/>
          </a:xfrm>
        </p:grpSpPr>
        <p:grpSp>
          <p:nvGrpSpPr>
            <p:cNvPr id="30741" name="Group 25"/>
            <p:cNvGrpSpPr>
              <a:grpSpLocks/>
            </p:cNvGrpSpPr>
            <p:nvPr/>
          </p:nvGrpSpPr>
          <p:grpSpPr bwMode="auto">
            <a:xfrm>
              <a:off x="2304" y="3168"/>
              <a:ext cx="1221" cy="1001"/>
              <a:chOff x="0" y="3120"/>
              <a:chExt cx="1221" cy="1001"/>
            </a:xfrm>
          </p:grpSpPr>
          <p:sp>
            <p:nvSpPr>
              <p:cNvPr id="30743" name="Line 2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4" name="Line 2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5" name="Text Box 2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6" name="Text Box 2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7" name="Line 3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8" name="Line 3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9" name="Rectangle 3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50" name="Rectangle 3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  <p:sp>
          <p:nvSpPr>
            <p:cNvPr id="30742" name="Text Box 34"/>
            <p:cNvSpPr txBox="1">
              <a:spLocks noChangeArrowheads="1"/>
            </p:cNvSpPr>
            <p:nvPr/>
          </p:nvSpPr>
          <p:spPr bwMode="auto">
            <a:xfrm>
              <a:off x="2640" y="2880"/>
              <a:ext cx="1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Tahoma" pitchFamily="34" charset="0"/>
                </a:rPr>
                <a:t>r</a:t>
              </a:r>
              <a:r>
                <a:rPr lang="en-US" altLang="en-US" sz="1800" i="1" baseline="-25000">
                  <a:latin typeface="Tahoma" pitchFamily="34" charset="0"/>
                </a:rPr>
                <a:t>1</a:t>
              </a:r>
            </a:p>
          </p:txBody>
        </p:sp>
      </p:grpSp>
      <p:sp>
        <p:nvSpPr>
          <p:cNvPr id="30728" name="Rectangle 35"/>
          <p:cNvSpPr>
            <a:spLocks noChangeArrowheads="1"/>
          </p:cNvSpPr>
          <p:nvPr/>
        </p:nvSpPr>
        <p:spPr bwMode="auto">
          <a:xfrm>
            <a:off x="6243816" y="4179476"/>
            <a:ext cx="4475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600" b="1">
                <a:latin typeface="Times New Roman" pitchFamily="18" charset="0"/>
                <a:sym typeface="Wingdings 3" pitchFamily="18" charset="2"/>
              </a:rPr>
              <a:t>+</a:t>
            </a:r>
          </a:p>
        </p:txBody>
      </p:sp>
      <p:grpSp>
        <p:nvGrpSpPr>
          <p:cNvPr id="30729" name="Group 36"/>
          <p:cNvGrpSpPr>
            <a:grpSpLocks/>
          </p:cNvGrpSpPr>
          <p:nvPr/>
        </p:nvGrpSpPr>
        <p:grpSpPr bwMode="auto">
          <a:xfrm>
            <a:off x="3500618" y="3438116"/>
            <a:ext cx="1926167" cy="2044701"/>
            <a:chOff x="2112" y="2893"/>
            <a:chExt cx="910" cy="1288"/>
          </a:xfrm>
        </p:grpSpPr>
        <p:grpSp>
          <p:nvGrpSpPr>
            <p:cNvPr id="30730" name="Group 37"/>
            <p:cNvGrpSpPr>
              <a:grpSpLocks/>
            </p:cNvGrpSpPr>
            <p:nvPr/>
          </p:nvGrpSpPr>
          <p:grpSpPr bwMode="auto">
            <a:xfrm>
              <a:off x="2688" y="2893"/>
              <a:ext cx="334" cy="1288"/>
              <a:chOff x="144" y="1789"/>
              <a:chExt cx="334" cy="1288"/>
            </a:xfrm>
          </p:grpSpPr>
          <p:sp>
            <p:nvSpPr>
              <p:cNvPr id="30733" name="Text Box 38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34" name="Text Box 39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35" name="Text Box 40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36" name="Group 41"/>
              <p:cNvGrpSpPr>
                <a:grpSpLocks/>
              </p:cNvGrpSpPr>
              <p:nvPr/>
            </p:nvGrpSpPr>
            <p:grpSpPr bwMode="auto">
              <a:xfrm>
                <a:off x="206" y="1789"/>
                <a:ext cx="204" cy="1035"/>
                <a:chOff x="2366" y="2420"/>
                <a:chExt cx="219" cy="1083"/>
              </a:xfrm>
            </p:grpSpPr>
            <p:sp>
              <p:nvSpPr>
                <p:cNvPr id="3073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366" y="2420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38" name="AutoShape 43"/>
                <p:cNvCxnSpPr>
                  <a:cxnSpLocks noChangeShapeType="1"/>
                  <a:stCxn id="30737" idx="2"/>
                  <a:endCxn id="30735" idx="0"/>
                </p:cNvCxnSpPr>
                <p:nvPr/>
              </p:nvCxnSpPr>
              <p:spPr bwMode="auto">
                <a:xfrm>
                  <a:off x="2475" y="2684"/>
                  <a:ext cx="1" cy="15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39" name="AutoShape 44"/>
                <p:cNvCxnSpPr>
                  <a:cxnSpLocks noChangeShapeType="1"/>
                  <a:stCxn id="30735" idx="2"/>
                  <a:endCxn id="30733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40" name="AutoShape 45"/>
                <p:cNvCxnSpPr>
                  <a:cxnSpLocks noChangeShapeType="1"/>
                  <a:stCxn id="30733" idx="2"/>
                  <a:endCxn id="30734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30731" name="Text Box 46"/>
            <p:cNvSpPr txBox="1">
              <a:spLocks noChangeArrowheads="1"/>
            </p:cNvSpPr>
            <p:nvPr/>
          </p:nvSpPr>
          <p:spPr bwMode="auto">
            <a:xfrm>
              <a:off x="2112" y="3408"/>
              <a:ext cx="1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ahoma" pitchFamily="34" charset="0"/>
                </a:rPr>
                <a:t>r</a:t>
              </a:r>
              <a:r>
                <a:rPr lang="en-US" altLang="en-US" sz="2000" i="1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30732" name="Rectangle 47"/>
            <p:cNvSpPr>
              <a:spLocks noChangeArrowheads="1"/>
            </p:cNvSpPr>
            <p:nvPr/>
          </p:nvSpPr>
          <p:spPr bwMode="auto">
            <a:xfrm>
              <a:off x="2352" y="3408"/>
              <a:ext cx="1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800" b="1">
                  <a:latin typeface="Times New Roman" pitchFamily="18" charset="0"/>
                  <a:sym typeface="Wingdings 3" pitchFamily="18" charset="2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err="1"/>
              <a:t>FPGrowth</a:t>
            </a:r>
            <a:r>
              <a:rPr lang="en-US" altLang="en-US" sz="3600" dirty="0"/>
              <a:t>: Mining Frequent Patterns by Pattern Growth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288" y="1219200"/>
            <a:ext cx="9949587" cy="541282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Essence of frequent pattern growth (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)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Find frequent single items and partition the database based on each such single item pattern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grow frequent patterns by doing the above for each </a:t>
            </a:r>
            <a:r>
              <a:rPr lang="en-US" altLang="en-US" sz="2400" i="1" dirty="0"/>
              <a:t>partitioned database</a:t>
            </a:r>
            <a:r>
              <a:rPr lang="en-US" altLang="en-US" sz="2400" dirty="0"/>
              <a:t> (also called the pattern’s </a:t>
            </a:r>
            <a:r>
              <a:rPr lang="en-US" altLang="en-US" sz="2400" i="1" dirty="0"/>
              <a:t>conditional database</a:t>
            </a:r>
            <a:r>
              <a:rPr lang="en-US" altLang="en-US" sz="2400" dirty="0"/>
              <a:t>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 facilitate efficient processing, an efficient data structure, FP-tree, can be constructed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Mining 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Until the resulting FP-tree is empty, or until it contains only one path—single path will generate all the combinations of its sub-paths, each of which is a frequent pattern</a:t>
            </a:r>
          </a:p>
        </p:txBody>
      </p:sp>
    </p:spTree>
    <p:extLst>
      <p:ext uri="{BB962C8B-B14F-4D97-AF65-F5344CB8AC3E}">
        <p14:creationId xmlns:p14="http://schemas.microsoft.com/office/powerpoint/2010/main" val="40642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6"/>
          <p:cNvSpPr txBox="1">
            <a:spLocks noChangeArrowheads="1"/>
          </p:cNvSpPr>
          <p:nvPr/>
        </p:nvSpPr>
        <p:spPr bwMode="auto">
          <a:xfrm>
            <a:off x="2182283" y="5281804"/>
            <a:ext cx="2137834" cy="1200329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Assume only f’s are frequent &amp; the frequent item ordering is: f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4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1"/>
            <a:ext cx="12192000" cy="601663"/>
          </a:xfrm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/>
              <a:t>Scaling FP-growth by Item-Based Data Projection</a:t>
            </a:r>
            <a:endParaRPr lang="en-US" altLang="en-US" b="1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43000"/>
            <a:ext cx="11480800" cy="32766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What if FP-tree cannot fit in memory?—Do not construct FP-tree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“Project” the database based on frequent single items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Construct &amp; mine FP-tree for each projected DB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Parallel projection </a:t>
            </a:r>
            <a:r>
              <a:rPr lang="en-US" altLang="en-US" sz="2400" dirty="0"/>
              <a:t>vs. </a:t>
            </a:r>
            <a:r>
              <a:rPr lang="en-US" altLang="en-US" sz="2400" dirty="0">
                <a:solidFill>
                  <a:srgbClr val="FF0000"/>
                </a:solidFill>
              </a:rPr>
              <a:t>partition projection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Parallel projection: Project the DB on each frequent item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Space costly, all partitions can be processed in parallel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Partition projection: Partition the DB in order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Passing the unprocessed parts to subsequent partitions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08000" y="4876800"/>
          <a:ext cx="1625600" cy="18288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g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i j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k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508000" y="4419600"/>
            <a:ext cx="15240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Trans. DB</a:t>
            </a:r>
          </a:p>
        </p:txBody>
      </p:sp>
      <p:sp>
        <p:nvSpPr>
          <p:cNvPr id="31760" name="TextBox 6"/>
          <p:cNvSpPr txBox="1">
            <a:spLocks noChangeArrowheads="1"/>
          </p:cNvSpPr>
          <p:nvPr/>
        </p:nvSpPr>
        <p:spPr bwMode="auto">
          <a:xfrm>
            <a:off x="4267200" y="4419600"/>
            <a:ext cx="2641600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Parallel projection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0" y="5241925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69" name="TextBox 3"/>
          <p:cNvSpPr txBox="1">
            <a:spLocks noChangeArrowheads="1"/>
          </p:cNvSpPr>
          <p:nvPr/>
        </p:nvSpPr>
        <p:spPr bwMode="auto">
          <a:xfrm>
            <a:off x="4373034" y="4843464"/>
            <a:ext cx="1214966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/>
              <a:t>f</a:t>
            </a:r>
            <a:r>
              <a:rPr lang="en-US" altLang="en-US" sz="1600" b="1" baseline="-25000" dirty="0"/>
              <a:t>4</a:t>
            </a:r>
            <a:r>
              <a:rPr lang="en-US" altLang="en-US" sz="1600" b="1" dirty="0"/>
              <a:t>-proj. DB</a:t>
            </a:r>
          </a:p>
        </p:txBody>
      </p:sp>
      <p:sp>
        <p:nvSpPr>
          <p:cNvPr id="31770" name="TextBox 9"/>
          <p:cNvSpPr txBox="1">
            <a:spLocks noChangeArrowheads="1"/>
          </p:cNvSpPr>
          <p:nvPr/>
        </p:nvSpPr>
        <p:spPr bwMode="auto">
          <a:xfrm>
            <a:off x="5888566" y="4843464"/>
            <a:ext cx="1223434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71" name="TextBox 10"/>
          <p:cNvSpPr txBox="1">
            <a:spLocks noChangeArrowheads="1"/>
          </p:cNvSpPr>
          <p:nvPr/>
        </p:nvSpPr>
        <p:spPr bwMode="auto">
          <a:xfrm>
            <a:off x="7721601" y="4843464"/>
            <a:ext cx="1528233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4</a:t>
            </a:r>
            <a:r>
              <a:rPr lang="en-US" altLang="en-US" sz="1600" b="1"/>
              <a:t>-proj. DB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94400" y="5257800"/>
          <a:ext cx="812800" cy="1097040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779" name="TextBox 12"/>
          <p:cNvSpPr txBox="1">
            <a:spLocks noChangeArrowheads="1"/>
          </p:cNvSpPr>
          <p:nvPr/>
        </p:nvSpPr>
        <p:spPr bwMode="auto">
          <a:xfrm>
            <a:off x="8026401" y="4432300"/>
            <a:ext cx="2791884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Partition projection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128000" y="5181600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855200" y="5181600"/>
          <a:ext cx="812800" cy="733426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94" name="TextBox 15"/>
          <p:cNvSpPr txBox="1">
            <a:spLocks noChangeArrowheads="1"/>
          </p:cNvSpPr>
          <p:nvPr/>
        </p:nvSpPr>
        <p:spPr bwMode="auto">
          <a:xfrm>
            <a:off x="9550400" y="4840289"/>
            <a:ext cx="1422400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95" name="Oval 4"/>
          <p:cNvSpPr>
            <a:spLocks noChangeArrowheads="1"/>
          </p:cNvSpPr>
          <p:nvPr/>
        </p:nvSpPr>
        <p:spPr bwMode="auto">
          <a:xfrm>
            <a:off x="8128000" y="5257800"/>
            <a:ext cx="406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6" name="TextBox 8"/>
          <p:cNvSpPr txBox="1">
            <a:spLocks noChangeArrowheads="1"/>
          </p:cNvSpPr>
          <p:nvPr/>
        </p:nvSpPr>
        <p:spPr bwMode="auto">
          <a:xfrm>
            <a:off x="8839200" y="5943601"/>
            <a:ext cx="2641600" cy="8302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 will be projected to f</a:t>
            </a:r>
            <a:r>
              <a:rPr lang="en-US" altLang="en-US" sz="1600" baseline="-25000" dirty="0"/>
              <a:t>3</a:t>
            </a:r>
            <a:r>
              <a:rPr lang="en-US" altLang="en-US" sz="1600" dirty="0"/>
              <a:t>-proj. DB only when processing f</a:t>
            </a:r>
            <a:r>
              <a:rPr lang="en-US" altLang="en-US" sz="1600" baseline="-25000" dirty="0"/>
              <a:t>4</a:t>
            </a:r>
            <a:r>
              <a:rPr lang="en-US" altLang="en-US" sz="1600" dirty="0"/>
              <a:t>-proj. DB </a:t>
            </a:r>
          </a:p>
        </p:txBody>
      </p:sp>
      <p:sp>
        <p:nvSpPr>
          <p:cNvPr id="31797" name="Curved Up Arrow 2"/>
          <p:cNvSpPr>
            <a:spLocks noChangeArrowheads="1"/>
          </p:cNvSpPr>
          <p:nvPr/>
        </p:nvSpPr>
        <p:spPr bwMode="auto">
          <a:xfrm rot="687619">
            <a:off x="8244418" y="5662614"/>
            <a:ext cx="1627716" cy="238125"/>
          </a:xfrm>
          <a:prstGeom prst="curvedUpArrow">
            <a:avLst>
              <a:gd name="adj1" fmla="val 24921"/>
              <a:gd name="adj2" fmla="val 49843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8" name="Curved Up Arrow 21"/>
          <p:cNvSpPr>
            <a:spLocks noChangeArrowheads="1"/>
          </p:cNvSpPr>
          <p:nvPr/>
        </p:nvSpPr>
        <p:spPr bwMode="auto">
          <a:xfrm rot="151062" flipV="1">
            <a:off x="1943792" y="4993891"/>
            <a:ext cx="2527300" cy="232515"/>
          </a:xfrm>
          <a:prstGeom prst="curvedUpArrow">
            <a:avLst>
              <a:gd name="adj1" fmla="val 24960"/>
              <a:gd name="adj2" fmla="val 49920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9" name="Curved Up Arrow 22"/>
          <p:cNvSpPr>
            <a:spLocks noChangeArrowheads="1"/>
          </p:cNvSpPr>
          <p:nvPr/>
        </p:nvSpPr>
        <p:spPr bwMode="auto">
          <a:xfrm rot="151062" flipV="1">
            <a:off x="1825412" y="4683521"/>
            <a:ext cx="4238972" cy="576459"/>
          </a:xfrm>
          <a:prstGeom prst="curvedUpArrow">
            <a:avLst>
              <a:gd name="adj1" fmla="val 24997"/>
              <a:gd name="adj2" fmla="val 49944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4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9" grpId="0" animBg="1"/>
      <p:bldP spid="31760" grpId="0" animBg="1"/>
      <p:bldP spid="31769" grpId="0" animBg="1"/>
      <p:bldP spid="31770" grpId="0" animBg="1"/>
      <p:bldP spid="31771" grpId="0" animBg="1"/>
      <p:bldP spid="31779" grpId="0" animBg="1"/>
      <p:bldP spid="31794" grpId="0" animBg="1"/>
      <p:bldP spid="31795" grpId="0" animBg="1"/>
      <p:bldP spid="31796" grpId="0" animBg="1"/>
      <p:bldP spid="31797" grpId="0" animBg="1"/>
      <p:bldP spid="31798" grpId="0" animBg="1"/>
      <p:bldP spid="3179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533400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</a:rPr>
              <a:t>CLOSET+: Mining Closed </a:t>
            </a:r>
            <a:r>
              <a:rPr lang="en-US" altLang="en-US" sz="4000" dirty="0" err="1">
                <a:solidFill>
                  <a:schemeClr val="bg1">
                    <a:lumMod val="75000"/>
                  </a:schemeClr>
                </a:solidFill>
              </a:rPr>
              <a:t>Itemsets</a:t>
            </a:r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</a:rPr>
              <a:t> by Pattern-Growth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1432" y="1143000"/>
            <a:ext cx="6546106" cy="5486400"/>
          </a:xfrm>
        </p:spPr>
        <p:txBody>
          <a:bodyPr/>
          <a:lstStyle/>
          <a:p>
            <a:r>
              <a:rPr lang="en-US" altLang="en-US" sz="2400" dirty="0"/>
              <a:t>Efficient, </a:t>
            </a:r>
            <a:r>
              <a:rPr lang="en-US" altLang="en-US" sz="2400" i="1" dirty="0"/>
              <a:t>direct</a:t>
            </a:r>
            <a:r>
              <a:rPr lang="en-US" altLang="en-US" sz="2400" dirty="0"/>
              <a:t> mining of closed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 </a:t>
            </a:r>
          </a:p>
          <a:p>
            <a:r>
              <a:rPr lang="en-US" altLang="en-US" sz="2400" dirty="0"/>
              <a:t>Intuition:</a:t>
            </a:r>
          </a:p>
          <a:p>
            <a:pPr lvl="1"/>
            <a:r>
              <a:rPr lang="en-US" altLang="en-US" sz="2400" dirty="0"/>
              <a:t>If an FP-tree contains a single branch as shown left</a:t>
            </a:r>
          </a:p>
          <a:p>
            <a:pPr lvl="1"/>
            <a:r>
              <a:rPr lang="en-US" altLang="en-US" sz="2400" dirty="0"/>
              <a:t>“a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” should be merged</a:t>
            </a:r>
          </a:p>
          <a:p>
            <a:pPr>
              <a:spcBef>
                <a:spcPts val="600"/>
              </a:spcBef>
            </a:pPr>
            <a:r>
              <a:rPr lang="en-US" altLang="en-US" sz="2400" dirty="0" err="1"/>
              <a:t>Itemset</a:t>
            </a:r>
            <a:r>
              <a:rPr lang="en-US" altLang="en-US" sz="2400" dirty="0"/>
              <a:t> merging:  If Y appears in every occurrence of X, then Y is merged with X</a:t>
            </a:r>
          </a:p>
          <a:p>
            <a:pPr lvl="1">
              <a:spcBef>
                <a:spcPts val="600"/>
              </a:spcBef>
            </a:pPr>
            <a:r>
              <a:rPr lang="en-US" altLang="en-US" sz="2400" i="1" dirty="0"/>
              <a:t>d</a:t>
            </a:r>
            <a:r>
              <a:rPr lang="en-US" altLang="en-US" sz="2400" dirty="0"/>
              <a:t>-</a:t>
            </a:r>
            <a:r>
              <a:rPr lang="en-US" altLang="en-US" sz="2400" dirty="0" err="1"/>
              <a:t>proj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db</a:t>
            </a:r>
            <a:r>
              <a:rPr lang="en-US" altLang="en-US" sz="2400" dirty="0"/>
              <a:t>: {</a:t>
            </a:r>
            <a:r>
              <a:rPr lang="en-US" altLang="en-US" sz="2400" u="sng" dirty="0" err="1"/>
              <a:t>ac</a:t>
            </a:r>
            <a:r>
              <a:rPr lang="en-US" altLang="en-US" sz="2400" dirty="0" err="1"/>
              <a:t>e</a:t>
            </a:r>
            <a:r>
              <a:rPr lang="en-US" altLang="en-US" sz="2400" u="sng" dirty="0" err="1"/>
              <a:t>f</a:t>
            </a:r>
            <a:r>
              <a:rPr lang="en-US" altLang="en-US" sz="2400" dirty="0"/>
              <a:t>, </a:t>
            </a:r>
            <a:r>
              <a:rPr lang="en-US" altLang="en-US" sz="2400" u="sng" dirty="0" err="1"/>
              <a:t>acf</a:t>
            </a:r>
            <a:r>
              <a:rPr lang="en-US" altLang="en-US" sz="2400" dirty="0"/>
              <a:t>} → </a:t>
            </a:r>
            <a:r>
              <a:rPr lang="en-US" altLang="en-US" sz="2400" i="1" dirty="0" err="1">
                <a:sym typeface="Wingdings 3" pitchFamily="18" charset="2"/>
              </a:rPr>
              <a:t>acfd</a:t>
            </a:r>
            <a:r>
              <a:rPr lang="en-US" altLang="en-US" sz="2400" dirty="0" err="1">
                <a:sym typeface="Wingdings 3" pitchFamily="18" charset="2"/>
              </a:rPr>
              <a:t>-proj</a:t>
            </a:r>
            <a:r>
              <a:rPr lang="en-US" altLang="en-US" sz="2400" dirty="0">
                <a:sym typeface="Wingdings 3" pitchFamily="18" charset="2"/>
              </a:rPr>
              <a:t>. </a:t>
            </a:r>
            <a:r>
              <a:rPr lang="en-US" altLang="en-US" sz="2400" dirty="0" err="1">
                <a:sym typeface="Wingdings 3" pitchFamily="18" charset="2"/>
              </a:rPr>
              <a:t>db</a:t>
            </a:r>
            <a:r>
              <a:rPr lang="en-US" altLang="en-US" sz="2400" dirty="0">
                <a:sym typeface="Wingdings 3" pitchFamily="18" charset="2"/>
              </a:rPr>
              <a:t>: {e}</a:t>
            </a:r>
          </a:p>
          <a:p>
            <a:pPr lvl="1">
              <a:spcBef>
                <a:spcPts val="600"/>
              </a:spcBef>
            </a:pPr>
            <a:r>
              <a:rPr lang="en-US" altLang="en-US" sz="2400" dirty="0">
                <a:sym typeface="Wingdings 3" pitchFamily="18" charset="2"/>
              </a:rPr>
              <a:t>Final closed </a:t>
            </a:r>
            <a:r>
              <a:rPr lang="en-US" altLang="en-US" sz="2400" dirty="0" err="1">
                <a:sym typeface="Wingdings 3" pitchFamily="18" charset="2"/>
              </a:rPr>
              <a:t>itemset</a:t>
            </a:r>
            <a:r>
              <a:rPr lang="en-US" altLang="en-US" sz="2400" dirty="0">
                <a:sym typeface="Wingdings 3" pitchFamily="18" charset="2"/>
              </a:rPr>
              <a:t>: acfd:2</a:t>
            </a:r>
            <a:endParaRPr lang="en-US" altLang="en-US" sz="2400" dirty="0"/>
          </a:p>
          <a:p>
            <a:pPr>
              <a:spcBef>
                <a:spcPts val="600"/>
              </a:spcBef>
            </a:pPr>
            <a:r>
              <a:rPr lang="en-US" altLang="en-US" sz="2400" dirty="0"/>
              <a:t>There are many other tricks developed</a:t>
            </a:r>
          </a:p>
          <a:p>
            <a:pPr lvl="1"/>
            <a:r>
              <a:rPr lang="en-US" altLang="en-US" sz="2400" dirty="0"/>
              <a:t>For details, see J. Wang, et al,, “CLOSET+: </a:t>
            </a:r>
            <a:r>
              <a:rPr lang="en-US" sz="2400" dirty="0"/>
              <a:t>Searching for the Best Strategies for Mining Frequent Closed </a:t>
            </a:r>
            <a:r>
              <a:rPr lang="en-US" sz="2400" dirty="0" err="1"/>
              <a:t>Itemsets</a:t>
            </a:r>
            <a:r>
              <a:rPr lang="en-US" altLang="en-US" sz="2400" dirty="0"/>
              <a:t>”, KDD'03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550889" y="1247775"/>
          <a:ext cx="1930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acdef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abe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cefg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793" name="TextBox 3"/>
          <p:cNvSpPr txBox="1">
            <a:spLocks noChangeArrowheads="1"/>
          </p:cNvSpPr>
          <p:nvPr/>
        </p:nvSpPr>
        <p:spPr bwMode="auto">
          <a:xfrm>
            <a:off x="9571544" y="3165531"/>
            <a:ext cx="1827657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Let </a:t>
            </a:r>
            <a:r>
              <a:rPr lang="en-US" altLang="en-US" sz="1600" dirty="0" err="1">
                <a:solidFill>
                  <a:srgbClr val="000000"/>
                </a:solidFill>
              </a:rPr>
              <a:t>minsupport</a:t>
            </a:r>
            <a:r>
              <a:rPr lang="en-US" altLang="en-US" sz="1600" dirty="0">
                <a:solidFill>
                  <a:srgbClr val="000000"/>
                </a:solidFill>
              </a:rPr>
              <a:t> = 2</a:t>
            </a:r>
          </a:p>
        </p:txBody>
      </p:sp>
      <p:sp>
        <p:nvSpPr>
          <p:cNvPr id="32794" name="TextBox 5"/>
          <p:cNvSpPr txBox="1">
            <a:spLocks noChangeArrowheads="1"/>
          </p:cNvSpPr>
          <p:nvPr/>
        </p:nvSpPr>
        <p:spPr bwMode="auto">
          <a:xfrm>
            <a:off x="9307667" y="3525839"/>
            <a:ext cx="2429146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a:3, c:3, d:2, e:3, f:3</a:t>
            </a:r>
          </a:p>
        </p:txBody>
      </p:sp>
      <p:sp>
        <p:nvSpPr>
          <p:cNvPr id="32795" name="TextBox 10"/>
          <p:cNvSpPr txBox="1">
            <a:spLocks noChangeArrowheads="1"/>
          </p:cNvSpPr>
          <p:nvPr/>
        </p:nvSpPr>
        <p:spPr bwMode="auto">
          <a:xfrm>
            <a:off x="9621711" y="3971925"/>
            <a:ext cx="1736419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F-List: a-c-e-f-d</a:t>
            </a:r>
          </a:p>
        </p:txBody>
      </p:sp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227716" y="1267618"/>
            <a:ext cx="2584450" cy="3632200"/>
            <a:chOff x="0" y="1833"/>
            <a:chExt cx="1221" cy="2288"/>
          </a:xfrm>
        </p:grpSpPr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29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0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1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2" name="Group 10"/>
              <p:cNvGrpSpPr>
                <a:grpSpLocks/>
              </p:cNvGrpSpPr>
              <p:nvPr/>
            </p:nvGrpSpPr>
            <p:grpSpPr bwMode="auto">
              <a:xfrm>
                <a:off x="206" y="1833"/>
                <a:ext cx="204" cy="991"/>
                <a:chOff x="2366" y="2466"/>
                <a:chExt cx="219" cy="1037"/>
              </a:xfrm>
            </p:grpSpPr>
            <p:sp>
              <p:nvSpPr>
                <p:cNvPr id="3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66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 defTabSz="457178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4" name="AutoShape 12"/>
                <p:cNvCxnSpPr>
                  <a:cxnSpLocks noChangeShapeType="1"/>
                  <a:stCxn id="33" idx="2"/>
                  <a:endCxn id="31" idx="0"/>
                </p:cNvCxnSpPr>
                <p:nvPr/>
              </p:nvCxnSpPr>
              <p:spPr bwMode="auto">
                <a:xfrm>
                  <a:off x="2475" y="2730"/>
                  <a:ext cx="1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AutoShape 13"/>
                <p:cNvCxnSpPr>
                  <a:cxnSpLocks noChangeShapeType="1"/>
                  <a:stCxn id="31" idx="2"/>
                  <a:endCxn id="29" idx="0"/>
                </p:cNvCxnSpPr>
                <p:nvPr/>
              </p:nvCxnSpPr>
              <p:spPr bwMode="auto">
                <a:xfrm>
                  <a:off x="2476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AutoShape 14"/>
                <p:cNvCxnSpPr>
                  <a:cxnSpLocks noChangeShapeType="1"/>
                  <a:stCxn id="29" idx="2"/>
                  <a:endCxn id="30" idx="0"/>
                </p:cNvCxnSpPr>
                <p:nvPr/>
              </p:nvCxnSpPr>
              <p:spPr bwMode="auto">
                <a:xfrm flipH="1">
                  <a:off x="2476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38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3" grpId="0" animBg="1"/>
      <p:bldP spid="32794" grpId="0" animBg="1"/>
      <p:bldP spid="3279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10858563" y="4134734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How to Judge if a Rule/Pattern Is Interesting?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95400"/>
            <a:ext cx="9335247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Pattern-mining will generate a large set of patterns/rules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Not all the generated patterns/rules are interesting</a:t>
            </a:r>
          </a:p>
          <a:p>
            <a:pPr>
              <a:spcAft>
                <a:spcPts val="30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Interestingness measures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vs.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</a:t>
            </a:r>
            <a:endParaRPr lang="en-US" altLang="en-US" sz="2400" dirty="0">
              <a:latin typeface="Calibri" pitchFamily="34" charset="0"/>
              <a:sym typeface="Symbol" pitchFamily="18" charset="2"/>
            </a:endParaRP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Support, confidence, correlation, …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measures: </a:t>
            </a:r>
          </a:p>
          <a:p>
            <a:pPr lvl="4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Different users may judge interestingness differently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 a user specify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Query-based:  Relevant to a user’s particular request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Judge against one’s knowledge-base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unexpected, freshness, timeliness</a:t>
            </a:r>
          </a:p>
        </p:txBody>
      </p:sp>
    </p:spTree>
    <p:extLst>
      <p:ext uri="{BB962C8B-B14F-4D97-AF65-F5344CB8AC3E}">
        <p14:creationId xmlns:p14="http://schemas.microsoft.com/office/powerpoint/2010/main" val="41373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381000"/>
            <a:ext cx="125984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Limitation of the Support-Confidence Framework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95400"/>
            <a:ext cx="9147175" cy="5105400"/>
          </a:xfrm>
        </p:spPr>
        <p:txBody>
          <a:bodyPr/>
          <a:lstStyle/>
          <a:p>
            <a:pPr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Are </a:t>
            </a:r>
            <a:r>
              <a:rPr lang="en-US" altLang="en-US" sz="2400" i="1" dirty="0">
                <a:latin typeface="Calibri" panose="020F0502020204030204" pitchFamily="34" charset="0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</a:rPr>
              <a:t> and </a:t>
            </a:r>
            <a:r>
              <a:rPr lang="en-US" altLang="en-US" sz="2400" i="1" dirty="0">
                <a:latin typeface="Calibri" panose="020F0502020204030204" pitchFamily="34" charset="0"/>
              </a:rPr>
              <a:t>c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interesting </a:t>
            </a:r>
            <a:r>
              <a:rPr lang="en-US" altLang="en-US" dirty="0">
                <a:latin typeface="Calibri" panose="020F0502020204030204" pitchFamily="34" charset="0"/>
              </a:rPr>
              <a:t>in association rules: “A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 B” [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s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,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c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]? 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Example:  Suppose one school may have the following statistics on # of students who may play basketball and/or eat cereal: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Association rule mining may generate the following:</a:t>
            </a:r>
          </a:p>
          <a:p>
            <a:pPr lvl="1"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i="1" dirty="0">
                <a:latin typeface="Calibri" panose="020F0502020204030204" pitchFamily="34" charset="0"/>
              </a:rPr>
              <a:t>play-basketball</a:t>
            </a:r>
            <a:r>
              <a:rPr lang="en-US" altLang="en-US" sz="2400" dirty="0">
                <a:latin typeface="Calibri" panose="020F0502020204030204" pitchFamily="34" charset="0"/>
              </a:rPr>
              <a:t> 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 [40%, 66.7%]  (higher s &amp; c)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But </a:t>
            </a:r>
            <a:r>
              <a:rPr lang="en-US" altLang="en-US" sz="2400" dirty="0">
                <a:latin typeface="Calibri" panose="020F0502020204030204" pitchFamily="34" charset="0"/>
              </a:rPr>
              <a:t>this strong association rule is misleading: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The overall % of students eating cereal is 75% &gt; 66.7%, a more telling rule:</a:t>
            </a:r>
          </a:p>
          <a:p>
            <a:pPr marL="742950" lvl="2" indent="-342900" eaLnBrk="1" hangingPunct="1">
              <a:spcBef>
                <a:spcPts val="600"/>
              </a:spcBef>
              <a:spcAft>
                <a:spcPts val="300"/>
              </a:spcAft>
              <a:buSzPct val="60000"/>
              <a:defRPr/>
            </a:pP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¬ </a:t>
            </a:r>
            <a:r>
              <a:rPr lang="en-US" altLang="en-US" i="1" dirty="0">
                <a:latin typeface="Calibri" panose="020F0502020204030204" pitchFamily="34" charset="0"/>
              </a:rPr>
              <a:t>play-basketball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 [35%, 87.5%] (high s &amp; c)</a:t>
            </a:r>
          </a:p>
        </p:txBody>
      </p:sp>
      <p:graphicFrame>
        <p:nvGraphicFramePr>
          <p:cNvPr id="1408050" name="Group 50"/>
          <p:cNvGraphicFramePr>
            <a:graphicFrameLocks noGrp="1"/>
          </p:cNvGraphicFramePr>
          <p:nvPr/>
        </p:nvGraphicFramePr>
        <p:xfrm>
          <a:off x="1222375" y="2676865"/>
          <a:ext cx="7213600" cy="1262063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3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1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 rot="766528">
            <a:off x="8034038" y="3141115"/>
            <a:ext cx="2792861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2-way contingency 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43539" y="1253722"/>
            <a:ext cx="1581373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</a:rPr>
              <a:t>Be careful!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Lift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7236" y="1254124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Measure of dependent/correlated events: </a:t>
            </a:r>
            <a:r>
              <a:rPr lang="en-US" altLang="en-US" b="1" dirty="0">
                <a:latin typeface="Calibri" pitchFamily="34" charset="0"/>
                <a:sym typeface="Symbol" pitchFamily="18" charset="2"/>
              </a:rPr>
              <a:t>lift</a:t>
            </a:r>
          </a:p>
        </p:txBody>
      </p:sp>
      <p:graphicFrame>
        <p:nvGraphicFramePr>
          <p:cNvPr id="8199" name="Object 3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778250" y="5056188"/>
          <a:ext cx="417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4" imgW="2616200" imgH="393700" progId="Equation.3">
                  <p:embed/>
                </p:oleObj>
              </mc:Choice>
              <mc:Fallback>
                <p:oleObj name="Equation" r:id="rId4" imgW="2616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5056188"/>
                        <a:ext cx="417671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030663" y="4462463"/>
          <a:ext cx="396398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6" imgW="2514600" imgH="393700" progId="Equation.3">
                  <p:embed/>
                </p:oleObj>
              </mc:Choice>
              <mc:Fallback>
                <p:oleObj name="Equation" r:id="rId6" imgW="2514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462463"/>
                        <a:ext cx="3963987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947038"/>
              </p:ext>
            </p:extLst>
          </p:nvPr>
        </p:nvGraphicFramePr>
        <p:xfrm>
          <a:off x="1136527" y="1720849"/>
          <a:ext cx="464304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8" imgW="2184400" imgH="419100" progId="Equation.3">
                  <p:embed/>
                </p:oleObj>
              </mc:Choice>
              <mc:Fallback>
                <p:oleObj name="Equation" r:id="rId8" imgW="2184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527" y="1720849"/>
                        <a:ext cx="464304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785939"/>
          <a:ext cx="4063999" cy="1350327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9600" y="3733800"/>
            <a:ext cx="701963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8C8C8C"/>
              </a:buClr>
              <a:defRPr/>
            </a:pPr>
            <a:endParaRPr lang="en-US" altLang="en-US" sz="2000" kern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8228" name="TextBox 1"/>
          <p:cNvSpPr txBox="1">
            <a:spLocks noChangeArrowheads="1"/>
          </p:cNvSpPr>
          <p:nvPr/>
        </p:nvSpPr>
        <p:spPr bwMode="auto">
          <a:xfrm>
            <a:off x="8275782" y="1320799"/>
            <a:ext cx="3260436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Lift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 is more telling than s &amp; c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31095" y="2730526"/>
            <a:ext cx="7644717" cy="386391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Lift(B, C) may tell how B and C are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Lift(B, C) = 1: B and C are independent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&gt; 1:  positively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&lt; 1: negatively correlated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For our example,</a:t>
            </a: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Thus, B and C are negatively correlated since lift(B, C) &lt; 1; 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B and ¬C are positively correlated since lift(B, ¬C) &gt; 1</a:t>
            </a:r>
          </a:p>
        </p:txBody>
      </p:sp>
    </p:spTree>
    <p:extLst>
      <p:ext uri="{BB962C8B-B14F-4D97-AF65-F5344CB8AC3E}">
        <p14:creationId xmlns:p14="http://schemas.microsoft.com/office/powerpoint/2010/main" val="16792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/>
          <a:lstStyle/>
          <a:p>
            <a:pPr eaLnBrk="1" hangingPunct="1"/>
            <a:r>
              <a:rPr lang="en-US" altLang="en-US"/>
              <a:t>Pattern Discovery: Why Is It Important?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86880"/>
            <a:ext cx="10243127" cy="5407884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Foundation</a:t>
            </a:r>
            <a:r>
              <a:rPr lang="en-US" altLang="en-US" dirty="0">
                <a:latin typeface="Calibri" pitchFamily="34" charset="0"/>
              </a:rPr>
              <a:t> for many essential data mining tasks</a:t>
            </a:r>
          </a:p>
          <a:p>
            <a:pPr marL="737870" lvl="1" indent="-537845"/>
            <a:r>
              <a:rPr lang="en-US" altLang="en-US" dirty="0">
                <a:latin typeface="Calibri" pitchFamily="34" charset="0"/>
              </a:rPr>
              <a:t>Association, correlation, and causality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Mining </a:t>
            </a:r>
            <a:r>
              <a:rPr lang="en-US" altLang="en-US" b="1" dirty="0">
                <a:latin typeface="Calibri" pitchFamily="34" charset="0"/>
              </a:rPr>
              <a:t>sequential</a:t>
            </a:r>
            <a:r>
              <a:rPr lang="en-US" altLang="en-US" dirty="0">
                <a:latin typeface="Calibri" pitchFamily="34" charset="0"/>
              </a:rPr>
              <a:t>, structural (e.g., sub-graph) patterns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/>
            <a:r>
              <a:rPr lang="en-US" altLang="en-US" b="1" dirty="0">
                <a:latin typeface="Calibri" pitchFamily="34" charset="0"/>
              </a:rPr>
              <a:t>Classification</a:t>
            </a:r>
            <a:r>
              <a:rPr lang="en-US" altLang="en-US" dirty="0">
                <a:latin typeface="Calibri" pitchFamily="34" charset="0"/>
              </a:rPr>
              <a:t>: Discriminative pattern-based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b="1" dirty="0">
                <a:latin typeface="Calibri" pitchFamily="34" charset="0"/>
              </a:rPr>
              <a:t>Cluster</a:t>
            </a:r>
            <a:r>
              <a:rPr lang="en-US" altLang="en-US" dirty="0">
                <a:latin typeface="Calibri" pitchFamily="34" charset="0"/>
              </a:rPr>
              <a:t> analysis: Pattern-based subspace clustering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Broad applications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Market basket analysis, cross-marketing, catalog design, sale campaign analysis, Web log analysis, biological sequence analysis</a:t>
            </a:r>
          </a:p>
          <a:p>
            <a:pPr lvl="1"/>
            <a:r>
              <a:rPr lang="en-US">
                <a:latin typeface="Calibri" pitchFamily="34" charset="0"/>
                <a:cs typeface="Calibri"/>
              </a:rPr>
              <a:t>Many </a:t>
            </a:r>
            <a:r>
              <a:rPr lang="en-US" dirty="0">
                <a:latin typeface="Calibri" pitchFamily="34" charset="0"/>
                <a:cs typeface="Calibri"/>
              </a:rPr>
              <a:t>types of data: spatiotemporal, multimedia, time-series, and stream data </a:t>
            </a:r>
          </a:p>
          <a:p>
            <a:pPr marL="200021" lvl="1" indent="0" eaLnBrk="1" hangingPunct="1">
              <a:spcBef>
                <a:spcPts val="600"/>
              </a:spcBef>
              <a:buNone/>
            </a:pP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9" y="316454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/>
              <a:t>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36245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sym typeface="Symbol" pitchFamily="18" charset="2"/>
              </a:rPr>
              <a:t>Another measure to test correlated events: </a:t>
            </a:r>
            <a:r>
              <a:rPr lang="el-GR" altLang="en-US" b="1" dirty="0"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endParaRPr lang="en-US" altLang="en-US" dirty="0">
              <a:sym typeface="Symbol" pitchFamily="18" charset="2"/>
            </a:endParaRPr>
          </a:p>
        </p:txBody>
      </p:sp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402426"/>
          <a:ext cx="4063999" cy="138549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 (450)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 (300)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(150)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(100)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8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7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966961"/>
              </p:ext>
            </p:extLst>
          </p:nvPr>
        </p:nvGraphicFramePr>
        <p:xfrm>
          <a:off x="2336800" y="1780309"/>
          <a:ext cx="34706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780309"/>
                        <a:ext cx="34706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26558" y="2449577"/>
            <a:ext cx="8989046" cy="41404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For the table on the right,</a:t>
            </a: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Lookup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distribution table → B, C are correlated</a:t>
            </a:r>
            <a:endParaRPr lang="en-US" altLang="en-US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-test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shows B and C are negatively correlated since the expected value is 450 but the observed is only 400</a:t>
            </a: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 pitchFamily="49" charset="-120"/>
              </a:rPr>
              <a:t>Thus,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 is also more telling than the support-confidence framework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70097" y="2988756"/>
            <a:ext cx="206547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Expected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15205" y="3644090"/>
            <a:ext cx="2142186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Observed value</a:t>
            </a:r>
          </a:p>
        </p:txBody>
      </p:sp>
      <p:sp>
        <p:nvSpPr>
          <p:cNvPr id="4" name="Curved Left Arrow 3"/>
          <p:cNvSpPr/>
          <p:nvPr/>
        </p:nvSpPr>
        <p:spPr>
          <a:xfrm rot="9641858">
            <a:off x="8817023" y="1862440"/>
            <a:ext cx="607481" cy="1768105"/>
          </a:xfrm>
          <a:prstGeom prst="curved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9843011">
            <a:off x="8436211" y="1836710"/>
            <a:ext cx="473759" cy="2084117"/>
          </a:xfrm>
          <a:prstGeom prst="curvedLeftArrow">
            <a:avLst/>
          </a:prstGeom>
          <a:solidFill>
            <a:srgbClr val="F0CD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090118"/>
              </p:ext>
            </p:extLst>
          </p:nvPr>
        </p:nvGraphicFramePr>
        <p:xfrm>
          <a:off x="1010745" y="3024262"/>
          <a:ext cx="621371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6" imgW="4241800" imgH="406400" progId="Equation.3">
                  <p:embed/>
                </p:oleObj>
              </mc:Choice>
              <mc:Fallback>
                <p:oleObj name="Equation" r:id="rId6" imgW="4241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745" y="3024262"/>
                        <a:ext cx="621371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5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  <p:bldP spid="2" grpId="0" animBg="1"/>
      <p:bldP spid="14" grpId="0" animBg="1"/>
      <p:bldP spid="4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14040"/>
            <a:ext cx="11074400" cy="667323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Lift and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b="1" dirty="0"/>
              <a:t> : Are They Always Good Measures?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4877" y="1227128"/>
            <a:ext cx="6862619" cy="531293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Null transactions:  Transactions that contain neither B nor C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Let’s examine the new dataset D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BC (100) is much rarer than </a:t>
            </a:r>
            <a:r>
              <a:rPr lang="en-US" dirty="0">
                <a:latin typeface="Calibri" panose="020F0502020204030204" pitchFamily="34" charset="0"/>
              </a:rPr>
              <a:t>B¬C (1000) and ¬BC (1000), but there are many ¬B¬C (100000)</a:t>
            </a:r>
          </a:p>
          <a:p>
            <a:pPr lvl="1"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Unlikely B &amp; C will happen together!</a:t>
            </a:r>
            <a:endParaRPr lang="en-US" dirty="0"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But, Lift(B, C) = 8.44 &gt;&gt; 1 (Lift shows B and C are strongly positively correlated!)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 </a:t>
            </a:r>
            <a:r>
              <a:rPr lang="en-US" altLang="en-US" kern="0" dirty="0">
                <a:sym typeface="Symbol" pitchFamily="18" charset="2"/>
              </a:rPr>
              <a:t>= 670: Observed(BC) &gt;&gt; expected value (11.85)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latin typeface="Calibri" pitchFamily="34" charset="0"/>
              </a:rPr>
              <a:t>Too many </a:t>
            </a:r>
            <a:r>
              <a:rPr lang="en-US" altLang="en-US" i="1" dirty="0">
                <a:solidFill>
                  <a:srgbClr val="FF0000"/>
                </a:solidFill>
                <a:latin typeface="Calibri" pitchFamily="34" charset="0"/>
              </a:rPr>
              <a:t>null transactions </a:t>
            </a:r>
            <a:r>
              <a:rPr lang="en-US" altLang="en-US" i="1" dirty="0">
                <a:latin typeface="Calibri" pitchFamily="34" charset="0"/>
              </a:rPr>
              <a:t>may “spoil the soup”!</a:t>
            </a:r>
            <a:endParaRPr lang="en-US" altLang="en-US" kern="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7398328" y="1230835"/>
          <a:ext cx="4063999" cy="1350327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roup 50"/>
          <p:cNvGraphicFramePr>
            <a:graphicFrameLocks noGrp="1"/>
          </p:cNvGraphicFramePr>
          <p:nvPr/>
        </p:nvGraphicFramePr>
        <p:xfrm>
          <a:off x="7329056" y="3936991"/>
          <a:ext cx="4368799" cy="1350327"/>
        </p:xfrm>
        <a:graphic>
          <a:graphicData uri="http://schemas.openxmlformats.org/drawingml/2006/table">
            <a:tbl>
              <a:tblPr/>
              <a:tblGrid>
                <a:gridCol w="764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 (11.85)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(988.15)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9492673" y="2614580"/>
            <a:ext cx="193637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null transactions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303491" y="3509556"/>
            <a:ext cx="4378363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alibri"/>
                <a:ea typeface="MingLiU"/>
              </a:rPr>
              <a:t>Contingency table with expected values added</a:t>
            </a:r>
            <a:endParaRPr lang="en-US" altLang="en-US" sz="1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rved Left Arrow 1"/>
          <p:cNvSpPr/>
          <p:nvPr/>
        </p:nvSpPr>
        <p:spPr>
          <a:xfrm rot="10272491">
            <a:off x="9069399" y="2153572"/>
            <a:ext cx="368027" cy="751197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20927834">
            <a:off x="5635296" y="2158243"/>
            <a:ext cx="819807" cy="27077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97" y="2644775"/>
            <a:ext cx="8812133" cy="3811866"/>
          </a:xfrm>
          <a:prstGeom prst="rect">
            <a:avLst/>
          </a:prstGeom>
          <a:noFill/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Measures &amp; Null-Invariance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5391" y="1320800"/>
            <a:ext cx="9843315" cy="914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Null invariance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means: The number of null transactions does not matter  Does not change the measure value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 few interestingness measures:  Some are null invariant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019EB0-51F6-3D43-B501-440898640025}"/>
              </a:ext>
            </a:extLst>
          </p:cNvPr>
          <p:cNvGrpSpPr/>
          <p:nvPr/>
        </p:nvGrpSpPr>
        <p:grpSpPr>
          <a:xfrm>
            <a:off x="9569789" y="2260590"/>
            <a:ext cx="2817655" cy="2560562"/>
            <a:chOff x="9569789" y="2260590"/>
            <a:chExt cx="2817655" cy="25605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7A4E0-8836-024F-92E4-5A06A440B400}"/>
                </a:ext>
              </a:extLst>
            </p:cNvPr>
            <p:cNvSpPr/>
            <p:nvPr/>
          </p:nvSpPr>
          <p:spPr>
            <a:xfrm>
              <a:off x="9569789" y="2260590"/>
              <a:ext cx="2568696" cy="218722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/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Let </a:t>
                  </a:r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8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b="0" dirty="0"/>
                </a:p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b="0" dirty="0"/>
                    <a:t> are null invariant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blipFill>
                  <a:blip r:embed="rId4"/>
                  <a:stretch>
                    <a:fillRect l="-2252" t="-10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73F3F90-2C83-DE4C-8019-00161425C3CB}"/>
              </a:ext>
            </a:extLst>
          </p:cNvPr>
          <p:cNvSpPr/>
          <p:nvPr/>
        </p:nvSpPr>
        <p:spPr>
          <a:xfrm>
            <a:off x="9374345" y="4069429"/>
            <a:ext cx="195444" cy="21708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/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Essentially min, max, mean variants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blipFill>
                <a:blip r:embed="rId5"/>
                <a:stretch>
                  <a:fillRect l="-2339" t="-2564" r="-175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7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Null Invariance: An Important Property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3818"/>
            <a:ext cx="10233891" cy="919018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Why is null invariance crucial for the analysis of massive transaction data?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Many transactions may contain neither milk nor coffee!</a:t>
            </a:r>
          </a:p>
        </p:txBody>
      </p:sp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95735"/>
            <a:ext cx="3731491" cy="14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436" y="4378326"/>
            <a:ext cx="10594110" cy="2212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36357" y="2152364"/>
            <a:ext cx="6101097" cy="1495279"/>
          </a:xfrm>
          <a:prstGeom prst="rect">
            <a:avLst/>
          </a:prstGeom>
          <a:solidFill>
            <a:srgbClr val="F6E6EA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Lift and 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</a:t>
            </a:r>
            <a:r>
              <a:rPr lang="en-US" altLang="en-US" sz="2400" b="1" kern="0" baseline="30000" dirty="0">
                <a:latin typeface="Calibri" panose="020F0502020204030204" pitchFamily="34" charset="0"/>
                <a:sym typeface="Symbol" pitchFamily="18" charset="2"/>
              </a:rPr>
              <a:t>2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kern="0" dirty="0">
                <a:latin typeface="Calibri" panose="020F0502020204030204" pitchFamily="34" charset="0"/>
                <a:sym typeface="Symbol" pitchFamily="18" charset="2"/>
              </a:rPr>
              <a:t>are not </a:t>
            </a:r>
            <a:r>
              <a:rPr lang="en-US" altLang="en-US" sz="2400" kern="0" dirty="0">
                <a:latin typeface="Calibri" panose="020F0502020204030204" pitchFamily="34" charset="0"/>
              </a:rPr>
              <a:t>null-invariant: not good to evaluate data </a:t>
            </a:r>
            <a:r>
              <a:rPr lang="en-US" altLang="en-US" sz="2400" kern="0">
                <a:latin typeface="Calibri" panose="020F0502020204030204" pitchFamily="34" charset="0"/>
              </a:rPr>
              <a:t>that contain </a:t>
            </a:r>
            <a:r>
              <a:rPr lang="en-US" altLang="en-US" sz="2400" kern="0" dirty="0">
                <a:latin typeface="Calibri" panose="020F0502020204030204" pitchFamily="34" charset="0"/>
              </a:rPr>
              <a:t>too many or too few null transactions!</a:t>
            </a:r>
          </a:p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Many measures are not null-invariant! </a:t>
            </a:r>
          </a:p>
        </p:txBody>
      </p:sp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5115984" y="3730626"/>
            <a:ext cx="2707216" cy="638175"/>
          </a:xfrm>
          <a:prstGeom prst="wedgeRoundRectCallout">
            <a:avLst>
              <a:gd name="adj1" fmla="val 45823"/>
              <a:gd name="adj2" fmla="val 10880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Null-transactions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w.r.t. m and c</a:t>
            </a:r>
          </a:p>
        </p:txBody>
      </p:sp>
      <p:sp>
        <p:nvSpPr>
          <p:cNvPr id="11273" name="Oval 107"/>
          <p:cNvSpPr>
            <a:spLocks noChangeArrowheads="1"/>
          </p:cNvSpPr>
          <p:nvPr/>
        </p:nvSpPr>
        <p:spPr bwMode="auto">
          <a:xfrm>
            <a:off x="7010400" y="4724399"/>
            <a:ext cx="1625600" cy="668483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41746" y="2306362"/>
            <a:ext cx="4202546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milk vs. coffee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3706531929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273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62400"/>
            <a:ext cx="1193338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1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Comparison of Null-Invariant Measures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0354"/>
            <a:ext cx="7407275" cy="2150919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Not all null-invariant measures are created equal</a:t>
            </a:r>
          </a:p>
          <a:p>
            <a:pPr eaLnBrk="1" hangingPunct="1"/>
            <a:r>
              <a:rPr lang="en-US" altLang="en-US" sz="2400" dirty="0">
                <a:latin typeface="Calibri" pitchFamily="34" charset="0"/>
              </a:rPr>
              <a:t>Which one is better?</a:t>
            </a:r>
          </a:p>
          <a:p>
            <a:pPr lvl="1" eaLnBrk="1" hangingPunct="1"/>
            <a:r>
              <a:rPr lang="en-US" altLang="en-US" sz="2400" dirty="0">
                <a:latin typeface="Calibri" pitchFamily="34" charset="0"/>
              </a:rPr>
              <a:t>D</a:t>
            </a:r>
            <a:r>
              <a:rPr lang="en-US" altLang="en-US" sz="2400" baseline="-25000" dirty="0">
                <a:latin typeface="Calibri" pitchFamily="34" charset="0"/>
              </a:rPr>
              <a:t>4</a:t>
            </a:r>
            <a:r>
              <a:rPr lang="en-US" altLang="en-US" sz="2400" dirty="0">
                <a:latin typeface="Calibri" pitchFamily="34" charset="0"/>
              </a:rPr>
              <a:t>—D</a:t>
            </a:r>
            <a:r>
              <a:rPr lang="en-US" altLang="en-US" sz="2400" baseline="-25000" dirty="0">
                <a:latin typeface="Calibri" pitchFamily="34" charset="0"/>
              </a:rPr>
              <a:t>6</a:t>
            </a:r>
            <a:r>
              <a:rPr lang="en-US" altLang="en-US" sz="2400" dirty="0">
                <a:latin typeface="Calibri" pitchFamily="34" charset="0"/>
              </a:rPr>
              <a:t> differentiate the null-invariant measures</a:t>
            </a:r>
          </a:p>
          <a:p>
            <a:pPr lvl="1" eaLnBrk="1" hangingPunct="1"/>
            <a:r>
              <a:rPr lang="en-US" altLang="en-US" sz="2400" dirty="0" err="1">
                <a:latin typeface="Calibri" pitchFamily="34" charset="0"/>
              </a:rPr>
              <a:t>Kulc</a:t>
            </a:r>
            <a:r>
              <a:rPr lang="en-US" altLang="en-US" sz="2400" dirty="0">
                <a:latin typeface="Calibri" pitchFamily="34" charset="0"/>
              </a:rPr>
              <a:t> (</a:t>
            </a:r>
            <a:r>
              <a:rPr lang="en-US" altLang="en-US" sz="2400" dirty="0" err="1">
                <a:latin typeface="Calibri" pitchFamily="34" charset="0"/>
              </a:rPr>
              <a:t>Kulczynski</a:t>
            </a:r>
            <a:r>
              <a:rPr lang="en-US" altLang="en-US" sz="2400" dirty="0">
                <a:latin typeface="Calibri" pitchFamily="34" charset="0"/>
              </a:rPr>
              <a:t> 1927) holds firm and is in balance of both directional implications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133600"/>
            <a:ext cx="360218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Oval 115"/>
          <p:cNvSpPr>
            <a:spLocks noChangeArrowheads="1"/>
          </p:cNvSpPr>
          <p:nvPr/>
        </p:nvSpPr>
        <p:spPr bwMode="auto">
          <a:xfrm>
            <a:off x="812800" y="4800600"/>
            <a:ext cx="5054600" cy="11430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6" name="AutoShape 109"/>
          <p:cNvSpPr>
            <a:spLocks noChangeArrowheads="1"/>
          </p:cNvSpPr>
          <p:nvPr/>
        </p:nvSpPr>
        <p:spPr bwMode="auto">
          <a:xfrm>
            <a:off x="4064001" y="3505200"/>
            <a:ext cx="3416300" cy="381000"/>
          </a:xfrm>
          <a:prstGeom prst="wedgeRoundRectCallout">
            <a:avLst>
              <a:gd name="adj1" fmla="val 59056"/>
              <a:gd name="adj2" fmla="val 152083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Verdana" pitchFamily="34" charset="0"/>
                <a:cs typeface="Arial" pitchFamily="34" charset="0"/>
              </a:rPr>
              <a:t>All 5 are null-invariant</a:t>
            </a:r>
          </a:p>
        </p:txBody>
      </p:sp>
      <p:sp>
        <p:nvSpPr>
          <p:cNvPr id="12297" name="Oval 110"/>
          <p:cNvSpPr>
            <a:spLocks noChangeArrowheads="1"/>
          </p:cNvSpPr>
          <p:nvPr/>
        </p:nvSpPr>
        <p:spPr bwMode="auto">
          <a:xfrm>
            <a:off x="6096000" y="4267200"/>
            <a:ext cx="8286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8" name="Oval 110"/>
          <p:cNvSpPr>
            <a:spLocks noChangeArrowheads="1"/>
          </p:cNvSpPr>
          <p:nvPr/>
        </p:nvSpPr>
        <p:spPr bwMode="auto">
          <a:xfrm>
            <a:off x="7296150" y="4295775"/>
            <a:ext cx="93345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9" name="Oval 110"/>
          <p:cNvSpPr>
            <a:spLocks noChangeArrowheads="1"/>
          </p:cNvSpPr>
          <p:nvPr/>
        </p:nvSpPr>
        <p:spPr bwMode="auto">
          <a:xfrm>
            <a:off x="8401050" y="4267200"/>
            <a:ext cx="10572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0" name="Oval 110"/>
          <p:cNvSpPr>
            <a:spLocks noChangeArrowheads="1"/>
          </p:cNvSpPr>
          <p:nvPr/>
        </p:nvSpPr>
        <p:spPr bwMode="auto">
          <a:xfrm>
            <a:off x="9575800" y="4295775"/>
            <a:ext cx="87312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1" name="Oval 110"/>
          <p:cNvSpPr>
            <a:spLocks noChangeArrowheads="1"/>
          </p:cNvSpPr>
          <p:nvPr/>
        </p:nvSpPr>
        <p:spPr bwMode="auto">
          <a:xfrm>
            <a:off x="10524837" y="4295775"/>
            <a:ext cx="132080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2" name="Oval 116"/>
          <p:cNvSpPr>
            <a:spLocks noChangeArrowheads="1"/>
          </p:cNvSpPr>
          <p:nvPr/>
        </p:nvSpPr>
        <p:spPr bwMode="auto">
          <a:xfrm>
            <a:off x="5966691" y="4838700"/>
            <a:ext cx="6225309" cy="11049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3" name="AutoShape 117"/>
          <p:cNvSpPr>
            <a:spLocks noChangeArrowheads="1"/>
          </p:cNvSpPr>
          <p:nvPr/>
        </p:nvSpPr>
        <p:spPr bwMode="auto">
          <a:xfrm>
            <a:off x="3302001" y="6086475"/>
            <a:ext cx="7023100" cy="304800"/>
          </a:xfrm>
          <a:prstGeom prst="wedgeRoundRectCallout">
            <a:avLst>
              <a:gd name="adj1" fmla="val 30634"/>
              <a:gd name="adj2" fmla="val -93750"/>
              <a:gd name="adj3" fmla="val 16667"/>
            </a:avLst>
          </a:prstGeom>
          <a:solidFill>
            <a:srgbClr val="FFFF00"/>
          </a:solidFill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Verdana" pitchFamily="34" charset="0"/>
                <a:cs typeface="Arial" pitchFamily="34" charset="0"/>
              </a:rPr>
              <a:t>Subtle: They disagree on those cases</a:t>
            </a:r>
          </a:p>
        </p:txBody>
      </p:sp>
      <p:sp>
        <p:nvSpPr>
          <p:cNvPr id="12304" name="Oval 110"/>
          <p:cNvSpPr>
            <a:spLocks noChangeArrowheads="1"/>
          </p:cNvSpPr>
          <p:nvPr/>
        </p:nvSpPr>
        <p:spPr bwMode="auto">
          <a:xfrm>
            <a:off x="4673600" y="4267200"/>
            <a:ext cx="1098551" cy="561975"/>
          </a:xfrm>
          <a:prstGeom prst="ellipse">
            <a:avLst/>
          </a:prstGeom>
          <a:noFill/>
          <a:ln w="190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331200" y="1671935"/>
            <a:ext cx="375920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2-variable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174157071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Imbalance Ratio with </a:t>
            </a:r>
            <a:r>
              <a:rPr lang="en-US" altLang="en-US" sz="4000" dirty="0" err="1"/>
              <a:t>Kulczynski</a:t>
            </a:r>
            <a:r>
              <a:rPr lang="en-US" altLang="en-US" sz="4000" dirty="0"/>
              <a:t> Measure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38151" y="1220094"/>
            <a:ext cx="11379200" cy="3581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/>
              <a:t>IR (Imbalance Ratio): measure the imbalance of two </a:t>
            </a:r>
            <a:r>
              <a:rPr lang="en-US" altLang="en-US" dirty="0" err="1"/>
              <a:t>itemsets</a:t>
            </a:r>
            <a:r>
              <a:rPr lang="en-US" altLang="en-US" dirty="0"/>
              <a:t> A and B in rule implications:</a:t>
            </a:r>
          </a:p>
          <a:p>
            <a:pPr marL="200025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altLang="en-US" dirty="0"/>
              <a:t>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 err="1"/>
              <a:t>Kulczynski</a:t>
            </a:r>
            <a:r>
              <a:rPr lang="en-US" altLang="en-US" dirty="0"/>
              <a:t> and Imbalance Ratio (IR) together present a clear picture for all the three datasets D</a:t>
            </a:r>
            <a:r>
              <a:rPr lang="en-US" altLang="en-US" baseline="-25000" dirty="0"/>
              <a:t>4</a:t>
            </a:r>
            <a:r>
              <a:rPr lang="en-US" altLang="en-US" dirty="0"/>
              <a:t> through D</a:t>
            </a:r>
            <a:r>
              <a:rPr lang="en-US" altLang="en-US" baseline="-25000" dirty="0"/>
              <a:t>6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4  </a:t>
            </a:r>
            <a:r>
              <a:rPr lang="en-US" altLang="en-US" dirty="0"/>
              <a:t>is neutral &amp; balanced;  D</a:t>
            </a:r>
            <a:r>
              <a:rPr lang="en-US" altLang="en-US" baseline="-25000" dirty="0"/>
              <a:t>5  </a:t>
            </a:r>
            <a:r>
              <a:rPr lang="en-US" altLang="en-US" dirty="0"/>
              <a:t>is neutral but imbalanced 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6  </a:t>
            </a:r>
            <a:r>
              <a:rPr lang="en-US" altLang="en-US" dirty="0"/>
              <a:t>is neutral but very imbalanced </a:t>
            </a: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59" y="1887479"/>
            <a:ext cx="4633901" cy="62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84493" y="4721213"/>
            <a:ext cx="11023014" cy="1966129"/>
            <a:chOff x="438151" y="4413540"/>
            <a:chExt cx="11023014" cy="1966129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1" y="4413540"/>
              <a:ext cx="11018982" cy="1966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9514935" y="5787615"/>
              <a:ext cx="1934135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527029" y="6067314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514934" y="5507916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9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Example: Analysis of DBLP Coauthor Relationships</a:t>
            </a:r>
          </a:p>
        </p:txBody>
      </p:sp>
      <p:sp>
        <p:nvSpPr>
          <p:cNvPr id="13325" name="Content Placeholder 1"/>
          <p:cNvSpPr>
            <a:spLocks noGrp="1"/>
          </p:cNvSpPr>
          <p:nvPr>
            <p:ph idx="1"/>
          </p:nvPr>
        </p:nvSpPr>
        <p:spPr>
          <a:xfrm>
            <a:off x="682865" y="5573977"/>
            <a:ext cx="11176000" cy="990600"/>
          </a:xfrm>
        </p:spPr>
        <p:txBody>
          <a:bodyPr/>
          <a:lstStyle/>
          <a:p>
            <a:r>
              <a:rPr lang="en-US" altLang="en-US" sz="2400" dirty="0"/>
              <a:t>Which pairs of authors are strongly related?  Is A the advisor, or the advisee?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dirty="0" err="1"/>
              <a:t>Kulc</a:t>
            </a:r>
            <a:r>
              <a:rPr lang="en-US" altLang="en-US" sz="2400" dirty="0"/>
              <a:t> to find Advisor-advisee, close collaborators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87974" y="1120236"/>
            <a:ext cx="11176000" cy="73444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DBLP: Computer science research publication bibliographic database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&gt; 3.8 million entries on authors, paper, venue, year, and other information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974" y="1956756"/>
            <a:ext cx="12058651" cy="3532398"/>
            <a:chOff x="79974" y="1956756"/>
            <a:chExt cx="12058651" cy="3532398"/>
          </a:xfrm>
        </p:grpSpPr>
        <p:pic>
          <p:nvPicPr>
            <p:cNvPr id="1331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4" y="1956756"/>
              <a:ext cx="12058651" cy="27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7" name="Oval 4"/>
            <p:cNvSpPr>
              <a:spLocks noChangeArrowheads="1"/>
            </p:cNvSpPr>
            <p:nvPr/>
          </p:nvSpPr>
          <p:spPr bwMode="auto">
            <a:xfrm>
              <a:off x="8106374" y="3203154"/>
              <a:ext cx="39624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19" name="Oval 6"/>
            <p:cNvSpPr>
              <a:spLocks noChangeArrowheads="1"/>
            </p:cNvSpPr>
            <p:nvPr/>
          </p:nvSpPr>
          <p:spPr bwMode="auto">
            <a:xfrm>
              <a:off x="8207974" y="4117554"/>
              <a:ext cx="3860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0" name="AutoShape 7"/>
            <p:cNvSpPr>
              <a:spLocks noChangeArrowheads="1"/>
            </p:cNvSpPr>
            <p:nvPr/>
          </p:nvSpPr>
          <p:spPr bwMode="auto">
            <a:xfrm>
              <a:off x="5566374" y="4879554"/>
              <a:ext cx="6502400" cy="609600"/>
            </a:xfrm>
            <a:prstGeom prst="wedgeRoundRectCallout">
              <a:avLst>
                <a:gd name="adj1" fmla="val 28978"/>
                <a:gd name="adj2" fmla="val -49186"/>
                <a:gd name="adj3" fmla="val 16667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Advisor-advisee relation: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Kulc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high,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Jaccard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low, cosine: middle</a:t>
              </a:r>
            </a:p>
          </p:txBody>
        </p:sp>
        <p:sp>
          <p:nvSpPr>
            <p:cNvPr id="13321" name="Oval 8"/>
            <p:cNvSpPr>
              <a:spLocks noChangeArrowheads="1"/>
            </p:cNvSpPr>
            <p:nvPr/>
          </p:nvSpPr>
          <p:spPr bwMode="auto">
            <a:xfrm>
              <a:off x="5769574" y="4193754"/>
              <a:ext cx="2438400" cy="22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2" name="Oval 9"/>
            <p:cNvSpPr>
              <a:spLocks noChangeArrowheads="1"/>
            </p:cNvSpPr>
            <p:nvPr/>
          </p:nvSpPr>
          <p:spPr bwMode="auto">
            <a:xfrm>
              <a:off x="5871174" y="3660354"/>
              <a:ext cx="2336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3" name="Oval 10"/>
            <p:cNvSpPr>
              <a:spLocks noChangeArrowheads="1"/>
            </p:cNvSpPr>
            <p:nvPr/>
          </p:nvSpPr>
          <p:spPr bwMode="auto">
            <a:xfrm>
              <a:off x="5871174" y="3203154"/>
              <a:ext cx="21336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 rot="17985244">
              <a:off x="10640938" y="4463819"/>
              <a:ext cx="365089" cy="45720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8207974" y="3660354"/>
            <a:ext cx="40640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6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18" y="254252"/>
            <a:ext cx="11925426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Measures to Choose for Effective Pattern Evaluation?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8946" y="1148609"/>
            <a:ext cx="11170969" cy="5549020"/>
          </a:xfrm>
        </p:spPr>
        <p:txBody>
          <a:bodyPr/>
          <a:lstStyle/>
          <a:p>
            <a:r>
              <a:rPr lang="en-US" altLang="en-US" dirty="0">
                <a:latin typeface="Calibri" pitchFamily="34" charset="0"/>
              </a:rPr>
              <a:t>Null value cases are predominant in many large datasets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Neither milk nor coffee is in most of the baskets; neither Mike nor Jim is an author in most of the papers; ……</a:t>
            </a:r>
          </a:p>
          <a:p>
            <a:r>
              <a:rPr lang="en-US" altLang="en-US" i="1" dirty="0">
                <a:latin typeface="Calibri" pitchFamily="34" charset="0"/>
              </a:rPr>
              <a:t>Null-invariance</a:t>
            </a:r>
            <a:r>
              <a:rPr lang="en-US" altLang="en-US" dirty="0">
                <a:latin typeface="Calibri" pitchFamily="34" charset="0"/>
              </a:rPr>
              <a:t> is an important property</a:t>
            </a:r>
          </a:p>
          <a:p>
            <a:r>
              <a:rPr lang="en-US" altLang="en-US" dirty="0">
                <a:latin typeface="Calibri" pitchFamily="34" charset="0"/>
              </a:rPr>
              <a:t>Lift, </a:t>
            </a: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>
                <a:latin typeface="Calibri" pitchFamily="34" charset="0"/>
              </a:rPr>
              <a:t> and cosine are good measures if null transactions are not predominant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Otherwise, </a:t>
            </a:r>
            <a:r>
              <a:rPr lang="en-US" altLang="en-US" i="1" dirty="0" err="1">
                <a:latin typeface="Calibri" pitchFamily="34" charset="0"/>
              </a:rPr>
              <a:t>Kulczynski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dirty="0">
                <a:latin typeface="Calibri" pitchFamily="34" charset="0"/>
              </a:rPr>
              <a:t>+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i="1" dirty="0"/>
              <a:t>Imbalance Ratio </a:t>
            </a:r>
            <a:r>
              <a:rPr lang="en-US" altLang="en-US" dirty="0"/>
              <a:t>should be used to judge the interestingness of a pattern </a:t>
            </a:r>
          </a:p>
          <a:p>
            <a:r>
              <a:rPr lang="en-US" altLang="en-US" dirty="0">
                <a:latin typeface="Calibri" pitchFamily="34" charset="0"/>
              </a:rPr>
              <a:t>Exercise: </a:t>
            </a:r>
            <a:r>
              <a:rPr lang="en-US" altLang="en-US" dirty="0">
                <a:ea typeface="MS PGothic" pitchFamily="34" charset="-128"/>
              </a:rPr>
              <a:t>Mining research collaborations from </a:t>
            </a:r>
            <a:r>
              <a:rPr lang="en-US" altLang="en-US" dirty="0">
                <a:latin typeface="Calibri" pitchFamily="34" charset="0"/>
                <a:ea typeface="MS PGothic" pitchFamily="34" charset="-128"/>
              </a:rPr>
              <a:t>research bibliographic data </a:t>
            </a:r>
            <a:endParaRPr lang="en-US" altLang="en-US" dirty="0">
              <a:ea typeface="MS PGothic" pitchFamily="34" charset="-128"/>
            </a:endParaRP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Find a group of frequent collaborators from research bibliographic data (e.g., DBLP)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Can you find the likely advisor-advisee relationship and during which years such a relationship happened?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Ref.: </a:t>
            </a:r>
            <a:r>
              <a:rPr lang="en-US" dirty="0"/>
              <a:t>C. Wang, J. Han, Y. </a:t>
            </a:r>
            <a:r>
              <a:rPr lang="en-US" dirty="0" err="1"/>
              <a:t>Jia</a:t>
            </a:r>
            <a:r>
              <a:rPr lang="en-US" dirty="0"/>
              <a:t>, J. Tang, D. Zhang, Y. Yu, and J. </a:t>
            </a:r>
            <a:r>
              <a:rPr lang="en-US" dirty="0" err="1"/>
              <a:t>Guo</a:t>
            </a:r>
            <a:r>
              <a:rPr lang="en-US" dirty="0"/>
              <a:t>, "Mining Advisor-Advisee Relationships from Research Publication Networks",  KDD'10</a:t>
            </a: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88828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054991" y="5246561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83" y="1200363"/>
            <a:ext cx="9304001" cy="5472042"/>
          </a:xfrm>
        </p:spPr>
        <p:txBody>
          <a:bodyPr/>
          <a:lstStyle/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dirty="0"/>
              <a:t>Basic Concepts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What Is Pattern Discovery?   Why Is It Important?	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Basic Concepts: Frequent Patterns and Association Rules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Compressed Representation: Closed Patterns and Max-Patterns</a:t>
            </a:r>
            <a:endParaRPr lang="en-US" altLang="en-US" sz="2000" dirty="0"/>
          </a:p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kern="0" dirty="0"/>
              <a:t>Efficient Pattern Mining Methods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Downward Closure Property of Frequent Patterns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</a:t>
            </a:r>
            <a:r>
              <a:rPr lang="en-US" altLang="en-US" sz="2000" dirty="0" err="1"/>
              <a:t>Apriori</a:t>
            </a:r>
            <a:r>
              <a:rPr lang="en-US" altLang="en-US" sz="2000" dirty="0"/>
              <a:t> Algorithm</a:t>
            </a:r>
          </a:p>
          <a:p>
            <a:pPr lvl="2" defTabSz="1219110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sz="2000" dirty="0" err="1">
                <a:solidFill>
                  <a:prstClr val="black"/>
                </a:solidFill>
              </a:rPr>
              <a:t>Apriori</a:t>
            </a:r>
            <a:endParaRPr lang="en-US" sz="2000" dirty="0">
              <a:solidFill>
                <a:prstClr val="black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sz="2000" dirty="0"/>
          </a:p>
          <a:p>
            <a:pPr lvl="2">
              <a:spcBef>
                <a:spcPts val="300"/>
              </a:spcBef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:  A Frequent Pattern-Growth Approach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Mining Closed Patterns </a:t>
            </a:r>
            <a:endParaRPr lang="en-US" altLang="en-US" sz="2000" kern="0" dirty="0"/>
          </a:p>
          <a:p>
            <a:pPr>
              <a:spcBef>
                <a:spcPts val="300"/>
              </a:spcBef>
            </a:pPr>
            <a:r>
              <a:rPr lang="en-US" altLang="en-US" sz="2000" kern="0" dirty="0"/>
              <a:t>Pattern Evaluation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 in Pattern Mining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Measures: Lift and </a:t>
            </a:r>
            <a:r>
              <a:rPr lang="el-GR" altLang="en-US" sz="2000" dirty="0">
                <a:ea typeface="MingLiU" pitchFamily="49" charset="-120"/>
              </a:rPr>
              <a:t>χ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Null-Invariant Measures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Comparison of Interestingness Measures</a:t>
            </a:r>
          </a:p>
        </p:txBody>
      </p:sp>
    </p:spTree>
    <p:extLst>
      <p:ext uri="{BB962C8B-B14F-4D97-AF65-F5344CB8AC3E}">
        <p14:creationId xmlns:p14="http://schemas.microsoft.com/office/powerpoint/2010/main" val="422641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6FEA-C94B-4E39-BD18-BFF994DF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Concepts: Transactional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6C053-52D5-4087-8577-5EE4007B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/>
            <a:r>
              <a:rPr lang="en-US" dirty="0">
                <a:cs typeface="Calibri"/>
              </a:rPr>
              <a:t>Transactional Database (TDB)</a:t>
            </a:r>
          </a:p>
          <a:p>
            <a:pPr marL="737870" lvl="1" indent="-537845"/>
            <a:r>
              <a:rPr lang="en-US" dirty="0">
                <a:cs typeface="Calibri"/>
              </a:rPr>
              <a:t>Each transaction is associated with an identifier, called a TID</a:t>
            </a:r>
          </a:p>
          <a:p>
            <a:pPr marL="737870" lvl="1" indent="-537845"/>
            <a:r>
              <a:rPr lang="en-US" dirty="0">
                <a:cs typeface="Calibri"/>
              </a:rPr>
              <a:t>May also have counts associated with each item sold</a:t>
            </a: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20C2449-7498-4193-9E99-67DCA2F0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88701"/>
              </p:ext>
            </p:extLst>
          </p:nvPr>
        </p:nvGraphicFramePr>
        <p:xfrm>
          <a:off x="3445166" y="3403554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0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Recommended Readings (Basic Concepts)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447800"/>
            <a:ext cx="11111345" cy="4602018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Agrawal, T. </a:t>
            </a:r>
            <a:r>
              <a:rPr lang="en-US" altLang="en-US" sz="2400" dirty="0" err="1">
                <a:latin typeface="Calibri" pitchFamily="34" charset="0"/>
              </a:rPr>
              <a:t>Imielinski</a:t>
            </a:r>
            <a:r>
              <a:rPr lang="en-US" altLang="en-US" sz="2400" dirty="0">
                <a:latin typeface="Calibri" pitchFamily="34" charset="0"/>
              </a:rPr>
              <a:t>, and A. Swami, “Mining association rules between sets of items in large databases”,  in Proc. of SIGMOD'93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J. </a:t>
            </a:r>
            <a:r>
              <a:rPr lang="en-US" altLang="en-US" sz="2400" dirty="0" err="1">
                <a:latin typeface="Calibri" pitchFamily="34" charset="0"/>
              </a:rPr>
              <a:t>Bayardo</a:t>
            </a:r>
            <a:r>
              <a:rPr lang="en-US" altLang="en-US" sz="2400" dirty="0">
                <a:latin typeface="Calibri" pitchFamily="34" charset="0"/>
              </a:rPr>
              <a:t>, “Efficiently mining long patterns from databases”, in Proc. of SIGMOD'98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N. </a:t>
            </a:r>
            <a:r>
              <a:rPr lang="en-US" altLang="en-US" sz="2400" dirty="0" err="1">
                <a:latin typeface="Calibri" pitchFamily="34" charset="0"/>
              </a:rPr>
              <a:t>Pasquier</a:t>
            </a:r>
            <a:r>
              <a:rPr lang="en-US" altLang="en-US" sz="2400" dirty="0">
                <a:latin typeface="Calibri" pitchFamily="34" charset="0"/>
              </a:rPr>
              <a:t>, Y. </a:t>
            </a:r>
            <a:r>
              <a:rPr lang="en-US" altLang="en-US" sz="2400" dirty="0" err="1">
                <a:latin typeface="Calibri" pitchFamily="34" charset="0"/>
              </a:rPr>
              <a:t>Bastide</a:t>
            </a:r>
            <a:r>
              <a:rPr lang="en-US" altLang="en-US" sz="2400" dirty="0">
                <a:latin typeface="Calibri" pitchFamily="34" charset="0"/>
              </a:rPr>
              <a:t>, R. </a:t>
            </a:r>
            <a:r>
              <a:rPr lang="en-US" altLang="en-US" sz="2400" dirty="0" err="1">
                <a:latin typeface="Calibri" pitchFamily="34" charset="0"/>
              </a:rPr>
              <a:t>Taouil</a:t>
            </a:r>
            <a:r>
              <a:rPr lang="en-US" altLang="en-US" sz="2400" dirty="0">
                <a:latin typeface="Calibri" pitchFamily="34" charset="0"/>
              </a:rPr>
              <a:t>, and L. </a:t>
            </a:r>
            <a:r>
              <a:rPr lang="en-US" altLang="en-US" sz="2400" dirty="0" err="1">
                <a:latin typeface="Calibri" pitchFamily="34" charset="0"/>
              </a:rPr>
              <a:t>Lakhal</a:t>
            </a:r>
            <a:r>
              <a:rPr lang="en-US" altLang="en-US" sz="2400" dirty="0">
                <a:latin typeface="Calibri" pitchFamily="34" charset="0"/>
              </a:rPr>
              <a:t>, “Discovering frequent closed </a:t>
            </a:r>
            <a:r>
              <a:rPr lang="en-US" altLang="en-US" sz="2400" dirty="0" err="1">
                <a:latin typeface="Calibri" pitchFamily="34" charset="0"/>
              </a:rPr>
              <a:t>itemsets</a:t>
            </a:r>
            <a:r>
              <a:rPr lang="en-US" altLang="en-US" sz="2400" dirty="0">
                <a:latin typeface="Calibri" pitchFamily="34" charset="0"/>
              </a:rPr>
              <a:t> for association rules”, in Proc. of ICDT'99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J. Han, H. Cheng, D. Xin, and X. Yan, “Frequent Pattern Mining: Current Status and Future Directions”, Data Mining and Knowledge Discovery, 15(1): 55-86, 2007</a:t>
            </a:r>
          </a:p>
        </p:txBody>
      </p:sp>
    </p:spTree>
    <p:extLst>
      <p:ext uri="{BB962C8B-B14F-4D97-AF65-F5344CB8AC3E}">
        <p14:creationId xmlns:p14="http://schemas.microsoft.com/office/powerpoint/2010/main" val="1055174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41218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Recommended Readings (</a:t>
            </a:r>
            <a:r>
              <a:rPr lang="en-US" altLang="en-US" sz="4000" kern="0" dirty="0"/>
              <a:t>Efficient Pattern Mining Methods)</a:t>
            </a:r>
            <a:endParaRPr lang="en-US" altLang="en-US" sz="400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19200"/>
            <a:ext cx="11176000" cy="54102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R. Agrawal and R. </a:t>
            </a:r>
            <a:r>
              <a:rPr lang="en-US" altLang="en-US" sz="2000" dirty="0" err="1"/>
              <a:t>Srikant</a:t>
            </a:r>
            <a:r>
              <a:rPr lang="en-US" altLang="en-US" sz="2000" dirty="0"/>
              <a:t>, “Fast algorithms for mining association rules”, VLDB'94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A. </a:t>
            </a:r>
            <a:r>
              <a:rPr lang="en-US" altLang="en-US" sz="2000" dirty="0" err="1"/>
              <a:t>Savasere</a:t>
            </a:r>
            <a:r>
              <a:rPr lang="en-US" altLang="en-US" sz="2000" dirty="0"/>
              <a:t>, E. </a:t>
            </a:r>
            <a:r>
              <a:rPr lang="en-US" altLang="en-US" sz="2000" dirty="0" err="1"/>
              <a:t>Omiecinski</a:t>
            </a:r>
            <a:r>
              <a:rPr lang="en-US" altLang="en-US" sz="2000" dirty="0"/>
              <a:t>, and S. </a:t>
            </a:r>
            <a:r>
              <a:rPr lang="en-US" altLang="en-US" sz="2000" dirty="0" err="1"/>
              <a:t>Navathe</a:t>
            </a:r>
            <a:r>
              <a:rPr lang="en-US" altLang="en-US" sz="2000" dirty="0"/>
              <a:t>, “An efficient algorithm for mining association rules in large databases”, VLDB'95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S. Park, M. S. Chen, and P. S. Yu, “An effective hash-based algorithm for mining association rules”, SIGMOD'95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S. </a:t>
            </a:r>
            <a:r>
              <a:rPr lang="en-US" altLang="en-US" sz="2000" dirty="0" err="1"/>
              <a:t>Sarawagi</a:t>
            </a:r>
            <a:r>
              <a:rPr lang="en-US" altLang="en-US" sz="2000" dirty="0"/>
              <a:t>, S. Thomas, and R. Agrawal, “Integrating association rule mining with relational database systems: Alternatives and implications”, SIGMOD'98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, S. </a:t>
            </a:r>
            <a:r>
              <a:rPr lang="en-US" altLang="en-US" sz="2000" dirty="0" err="1"/>
              <a:t>Parthasarathy</a:t>
            </a:r>
            <a:r>
              <a:rPr lang="en-US" altLang="en-US" sz="2000" dirty="0"/>
              <a:t>, M. </a:t>
            </a:r>
            <a:r>
              <a:rPr lang="en-US" altLang="en-US" sz="2000" dirty="0" err="1"/>
              <a:t>Ogihara</a:t>
            </a:r>
            <a:r>
              <a:rPr lang="en-US" altLang="en-US" sz="2000" dirty="0"/>
              <a:t>, and W. Li, “Parallel algorithm for discovery of association rules”, Data Mining and Knowledge Discovery, 1997</a:t>
            </a:r>
          </a:p>
          <a:p>
            <a:r>
              <a:rPr lang="en-US" altLang="en-US" sz="2000" dirty="0"/>
              <a:t>J. Han, J. Pei, and Y. Yin, “Mining frequent patterns without candidate generation”, SIGMOD’00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 and Hsiao, “CHARM: An Efficient Algorithm for Closed </a:t>
            </a:r>
            <a:r>
              <a:rPr lang="en-US" altLang="en-US" sz="2000" dirty="0" err="1"/>
              <a:t>Itemset</a:t>
            </a:r>
            <a:r>
              <a:rPr lang="en-US" altLang="en-US" sz="2000" dirty="0"/>
              <a:t> Mining”, SDM'02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Wang, J. Han, and J. Pei, “CLOSET+: Searching for the Best Strategies for Mining Frequent Closed </a:t>
            </a:r>
            <a:r>
              <a:rPr lang="en-US" altLang="en-US" sz="2000" dirty="0" err="1"/>
              <a:t>Itemsets</a:t>
            </a:r>
            <a:r>
              <a:rPr lang="en-US" altLang="en-US" sz="2000" dirty="0"/>
              <a:t>”, KDD'03</a:t>
            </a:r>
          </a:p>
          <a:p>
            <a:r>
              <a:rPr lang="en-US" altLang="en-US" sz="2000" dirty="0"/>
              <a:t>C. C. Aggarwal, M.A., </a:t>
            </a:r>
            <a:r>
              <a:rPr lang="en-US" altLang="en-US" sz="2000" dirty="0" err="1"/>
              <a:t>Bhuiyan</a:t>
            </a:r>
            <a:r>
              <a:rPr lang="en-US" altLang="en-US" sz="2000" dirty="0"/>
              <a:t>, M. A. Hasan, “Frequent Pattern Mining Algorithms: A Survey”, in Aggarwal and Han (eds.): Frequent Pattern Mining, Springer, 2014 </a:t>
            </a:r>
          </a:p>
        </p:txBody>
      </p:sp>
    </p:spTree>
    <p:extLst>
      <p:ext uri="{BB962C8B-B14F-4D97-AF65-F5344CB8AC3E}">
        <p14:creationId xmlns:p14="http://schemas.microsoft.com/office/powerpoint/2010/main" val="422725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Recommended Readings (Pattern Evaluation)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371600"/>
            <a:ext cx="11277600" cy="5105400"/>
          </a:xfrm>
        </p:spPr>
        <p:txBody>
          <a:bodyPr/>
          <a:lstStyle/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C. C. Aggarwal and P. S. Yu.  A New Framework for </a:t>
            </a:r>
            <a:r>
              <a:rPr lang="en-US" altLang="en-US" dirty="0" err="1">
                <a:latin typeface="Calibri" pitchFamily="34" charset="0"/>
              </a:rPr>
              <a:t>Itemset</a:t>
            </a:r>
            <a:r>
              <a:rPr lang="en-US" altLang="en-US" dirty="0">
                <a:latin typeface="Calibri" pitchFamily="34" charset="0"/>
              </a:rPr>
              <a:t> Generation. PODS’98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S. </a:t>
            </a:r>
            <a:r>
              <a:rPr lang="en-US" altLang="en-US" dirty="0" err="1">
                <a:latin typeface="Calibri" pitchFamily="34" charset="0"/>
              </a:rPr>
              <a:t>Brin</a:t>
            </a:r>
            <a:r>
              <a:rPr lang="en-US" altLang="en-US" dirty="0">
                <a:latin typeface="Calibri" pitchFamily="34" charset="0"/>
              </a:rPr>
              <a:t>, R. </a:t>
            </a:r>
            <a:r>
              <a:rPr lang="en-US" altLang="en-US" dirty="0" err="1">
                <a:latin typeface="Calibri" pitchFamily="34" charset="0"/>
              </a:rPr>
              <a:t>Motwani</a:t>
            </a:r>
            <a:r>
              <a:rPr lang="en-US" altLang="en-US" dirty="0">
                <a:latin typeface="Calibri" pitchFamily="34" charset="0"/>
              </a:rPr>
              <a:t>, and C. Silverstein.   Beyond market basket: Generalizing association rules to correlations.  SIGMOD'97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M. </a:t>
            </a:r>
            <a:r>
              <a:rPr lang="en-US" altLang="en-US" dirty="0" err="1">
                <a:latin typeface="Calibri" pitchFamily="34" charset="0"/>
              </a:rPr>
              <a:t>Klemettinen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Mannila</a:t>
            </a:r>
            <a:r>
              <a:rPr lang="en-US" altLang="en-US" dirty="0">
                <a:latin typeface="Calibri" pitchFamily="34" charset="0"/>
              </a:rPr>
              <a:t>, P. </a:t>
            </a:r>
            <a:r>
              <a:rPr lang="en-US" altLang="en-US" dirty="0" err="1">
                <a:latin typeface="Calibri" pitchFamily="34" charset="0"/>
              </a:rPr>
              <a:t>Ronkainen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Toivonen</a:t>
            </a:r>
            <a:r>
              <a:rPr lang="en-US" altLang="en-US" dirty="0">
                <a:latin typeface="Calibri" pitchFamily="34" charset="0"/>
              </a:rPr>
              <a:t>, and A. I. </a:t>
            </a:r>
            <a:r>
              <a:rPr lang="en-US" altLang="en-US" dirty="0" err="1">
                <a:latin typeface="Calibri" pitchFamily="34" charset="0"/>
              </a:rPr>
              <a:t>Verkamo</a:t>
            </a:r>
            <a:r>
              <a:rPr lang="en-US" altLang="en-US" dirty="0">
                <a:latin typeface="Calibri" pitchFamily="34" charset="0"/>
              </a:rPr>
              <a:t>.   Finding interesting rules from large sets of discovered association rules.  CIKM'94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E. </a:t>
            </a:r>
            <a:r>
              <a:rPr lang="en-US" altLang="en-US" dirty="0" err="1">
                <a:latin typeface="Calibri" pitchFamily="34" charset="0"/>
              </a:rPr>
              <a:t>Omiecinski</a:t>
            </a:r>
            <a:r>
              <a:rPr lang="en-US" altLang="en-US" dirty="0">
                <a:latin typeface="Calibri" pitchFamily="34" charset="0"/>
              </a:rPr>
              <a:t>.   Alternative Interest Measures for Mining Associations.  TKDE’03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P.-N. Tan, V. Kumar, and J. Srivastava.   Selecting the Right Interestingness Measure for Association Patterns.  KDD'02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T. Wu, Y. Chen and J. Han, Re-Examination of Interestingness Measures in Pattern Mining: A Unified Framework, Data Mining and Knowledge Discovery, 21(3):371-397, 2010</a:t>
            </a:r>
          </a:p>
        </p:txBody>
      </p:sp>
    </p:spTree>
    <p:extLst>
      <p:ext uri="{BB962C8B-B14F-4D97-AF65-F5344CB8AC3E}">
        <p14:creationId xmlns:p14="http://schemas.microsoft.com/office/powerpoint/2010/main" val="32829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Basic Concepts: k-</a:t>
            </a:r>
            <a:r>
              <a:rPr lang="en-US" altLang="en-US" dirty="0" err="1"/>
              <a:t>Itemsets</a:t>
            </a:r>
            <a:r>
              <a:rPr lang="en-US" altLang="en-US" dirty="0"/>
              <a:t> and Their Supports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272394" y="1192095"/>
            <a:ext cx="6068836" cy="4268299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Bef>
                <a:spcPts val="6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Itemset</a:t>
            </a:r>
            <a:r>
              <a:rPr lang="en-US" altLang="en-US" sz="2400" dirty="0">
                <a:latin typeface="Calibri" pitchFamily="34" charset="0"/>
              </a:rPr>
              <a:t>: A set of one or more items</a:t>
            </a:r>
            <a:endParaRPr lang="en-US" dirty="0"/>
          </a:p>
          <a:p>
            <a:pPr marL="200025" lvl="1" indent="0">
              <a:spcAft>
                <a:spcPts val="1200"/>
              </a:spcAft>
              <a:buNone/>
            </a:pPr>
            <a:endParaRPr 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k-itemset</a:t>
            </a:r>
            <a:r>
              <a:rPr lang="en-US" altLang="en-US" sz="2400" dirty="0">
                <a:latin typeface="Calibri" pitchFamily="34" charset="0"/>
              </a:rPr>
              <a:t>:  An itemset containing k items: 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itchFamily="34" charset="0"/>
              </a:rPr>
              <a:t>              X = {x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</a:t>
            </a:r>
            <a:r>
              <a:rPr lang="en-US" altLang="en-US" sz="2400" dirty="0" err="1">
                <a:latin typeface="Calibri" pitchFamily="34" charset="0"/>
              </a:rPr>
              <a:t>x</a:t>
            </a:r>
            <a:r>
              <a:rPr lang="en-US" altLang="en-US" sz="2400" baseline="-25000" dirty="0" err="1">
                <a:latin typeface="Calibri" pitchFamily="34" charset="0"/>
              </a:rPr>
              <a:t>k</a:t>
            </a:r>
            <a:r>
              <a:rPr lang="en-US" altLang="en-US" sz="2400" dirty="0">
                <a:latin typeface="Calibri" pitchFamily="34" charset="0"/>
              </a:rPr>
              <a:t>}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737870" lvl="1" indent="-537845">
              <a:spcAft>
                <a:spcPts val="1200"/>
              </a:spcAft>
            </a:pPr>
            <a:r>
              <a:rPr lang="en-US" altLang="en-US" sz="2400" dirty="0">
                <a:latin typeface="Calibri" pitchFamily="34" charset="0"/>
              </a:rPr>
              <a:t>Ex. {Beer, Nuts, Diaper} is a 3-itemset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Absolute support (count)</a:t>
            </a:r>
            <a:endParaRPr lang="en-US" altLang="en-US" sz="2400" dirty="0">
              <a:latin typeface="Calibri" pitchFamily="34" charset="0"/>
            </a:endParaRPr>
          </a:p>
          <a:p>
            <a:pPr marL="737870" lvl="1" indent="-537845"/>
            <a:r>
              <a:rPr lang="en-US" altLang="en-US" sz="2400" dirty="0">
                <a:latin typeface="Calibri" pitchFamily="34" charset="0"/>
              </a:rPr>
              <a:t>sup{X} = occurrences of an itemset X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sup{Diaper} = 4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Diaper}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Eggs} = 1</a:t>
            </a:r>
            <a:endParaRPr lang="en-US" altLang="en-US" sz="2400" dirty="0">
              <a:latin typeface="Calibri" pitchFamily="34" charset="0"/>
              <a:cs typeface="Calibri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48328"/>
              </p:ext>
            </p:extLst>
          </p:nvPr>
        </p:nvGraphicFramePr>
        <p:xfrm>
          <a:off x="6270519" y="1177062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237160" y="3593806"/>
            <a:ext cx="5679673" cy="2466933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/>
            <a:r>
              <a:rPr lang="en-US" altLang="en-US" sz="2400" dirty="0">
                <a:solidFill>
                  <a:srgbClr val="FF0000"/>
                </a:solidFill>
              </a:rPr>
              <a:t>Relative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support</a:t>
            </a:r>
            <a:endParaRPr lang="en-US" dirty="0">
              <a:solidFill>
                <a:srgbClr val="000000"/>
              </a:solidFill>
              <a:sym typeface="Symbol" pitchFamily="18" charset="2"/>
            </a:endParaRPr>
          </a:p>
          <a:p>
            <a:pPr marL="737870" lvl="1" indent="-537845"/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} =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The fraction of transactions that contains X (i.e., the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probability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that a transaction contains X)</a:t>
            </a:r>
            <a:endParaRPr lang="en-US" dirty="0">
              <a:cs typeface="Calibri"/>
            </a:endParaRP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s{Beer} = 3/5 = 60%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s{Diaper} = 4/5 = 80%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s{Beer, Eggs} = 1/5 = 20%</a:t>
            </a:r>
          </a:p>
        </p:txBody>
      </p:sp>
      <p:pic>
        <p:nvPicPr>
          <p:cNvPr id="4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5A8D5A0C-3248-46F6-82DF-BF25BEC5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58" y="1579545"/>
            <a:ext cx="2743200" cy="5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Basic Concepts: Frequent </a:t>
            </a:r>
            <a:r>
              <a:rPr lang="en-US" altLang="en-US" dirty="0" err="1"/>
              <a:t>Itemsets</a:t>
            </a:r>
            <a:r>
              <a:rPr lang="en-US" altLang="en-US" dirty="0"/>
              <a:t> (Patterns)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659549" y="1177062"/>
            <a:ext cx="5457876" cy="487535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An </a:t>
            </a:r>
            <a:r>
              <a:rPr lang="en-US" altLang="en-US" sz="2400" dirty="0" err="1">
                <a:latin typeface="Calibri" pitchFamily="34" charset="0"/>
                <a:sym typeface="Symbol" pitchFamily="18" charset="2"/>
              </a:rPr>
              <a:t>itemset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(or a pattern) X is 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frequent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if the support of X is no less than a </a:t>
            </a:r>
            <a:r>
              <a:rPr lang="en-US" altLang="en-US" sz="2400" i="1" dirty="0" err="1">
                <a:latin typeface="Calibri" pitchFamily="34" charset="0"/>
                <a:sym typeface="Symbol" pitchFamily="18" charset="2"/>
              </a:rPr>
              <a:t>minsup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threshold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Let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i="1" dirty="0">
                <a:latin typeface="Calibri" panose="020F0502020204030204" pitchFamily="34" charset="0"/>
              </a:rPr>
              <a:t> = 50%  </a:t>
            </a:r>
            <a:r>
              <a:rPr lang="en-US" altLang="en-US" sz="2400" dirty="0">
                <a:latin typeface="Calibri" panose="020F0502020204030204" pitchFamily="34" charset="0"/>
              </a:rPr>
              <a:t>(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dirty="0">
                <a:latin typeface="Calibri" panose="020F0502020204030204" pitchFamily="34" charset="0"/>
              </a:rPr>
              <a:t> threshold)</a:t>
            </a:r>
          </a:p>
          <a:p>
            <a:pPr marL="287344" lvl="1" indent="0">
              <a:spcBef>
                <a:spcPts val="200"/>
              </a:spcBef>
              <a:spcAft>
                <a:spcPts val="1200"/>
              </a:spcAft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for the given 5-transaction dataset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1-itemsets: 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Beer: 3/5 (60%); Nuts: 3/5 (60%);</a:t>
            </a:r>
            <a:b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</a:b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Diaper: 4/5 (80%); Eggs: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2-itemsets:  </a:t>
            </a:r>
          </a:p>
          <a:p>
            <a:pPr lvl="2">
              <a:spcBef>
                <a:spcPts val="200"/>
              </a:spcBef>
              <a:spcAft>
                <a:spcPts val="1200"/>
              </a:spcAft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{Beer, Diaper}: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3-itemsets?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None </a:t>
            </a:r>
          </a:p>
          <a:p>
            <a:pPr lvl="2">
              <a:spcBef>
                <a:spcPts val="200"/>
              </a:spcBef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53580"/>
              </p:ext>
            </p:extLst>
          </p:nvPr>
        </p:nvGraphicFramePr>
        <p:xfrm>
          <a:off x="6332110" y="1419743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193972" y="3443750"/>
            <a:ext cx="5529942" cy="247127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8451822">
            <a:off x="5601443" y="3041551"/>
            <a:ext cx="469447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93972" y="3783727"/>
            <a:ext cx="5457876" cy="244625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Why do these 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</a:t>
            </a:r>
            <a:r>
              <a:rPr lang="en-US" altLang="en-US" sz="2400" dirty="0">
                <a:solidFill>
                  <a:srgbClr val="7030A0"/>
                </a:solidFill>
                <a:sym typeface="Symbol" pitchFamily="18" charset="2"/>
              </a:rPr>
              <a:t>shown on the left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) form the complete set of frequent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-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(patterns) for any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?</a:t>
            </a:r>
          </a:p>
          <a:p>
            <a:r>
              <a:rPr lang="en-US" altLang="en-US" sz="2400" b="1" dirty="0">
                <a:solidFill>
                  <a:srgbClr val="000000"/>
                </a:solidFill>
                <a:sym typeface="Symbol" pitchFamily="18" charset="2"/>
              </a:rPr>
              <a:t>Observation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:  We may need an efficient method to mine a complete set of frequent patterns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pPr eaLnBrk="1" hangingPunct="1"/>
            <a:r>
              <a:rPr lang="en-US" altLang="en-US"/>
              <a:t>From Frequent Itemsets to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389278" y="1149615"/>
            <a:ext cx="11241714" cy="5587315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Compared with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, association rules can be more telling</a:t>
            </a:r>
            <a:endParaRPr lang="en-US" dirty="0"/>
          </a:p>
          <a:p>
            <a:pPr lvl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Ex. 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Diaper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</a:rPr>
              <a:t>Beer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  <a:p>
            <a:pPr lvl="2">
              <a:defRPr/>
            </a:pP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Buying diapers may likely lead to buying beers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</p:txBody>
      </p:sp>
      <p:sp>
        <p:nvSpPr>
          <p:cNvPr id="7174" name="Rectangle 38"/>
          <p:cNvSpPr>
            <a:spLocks noChangeArrowheads="1"/>
          </p:cNvSpPr>
          <p:nvPr/>
        </p:nvSpPr>
        <p:spPr bwMode="auto">
          <a:xfrm>
            <a:off x="4978400" y="5410200"/>
            <a:ext cx="711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457178" eaLnBrk="1" hangingPunct="1">
              <a:lnSpc>
                <a:spcPct val="80000"/>
              </a:lnSpc>
              <a:buClr>
                <a:srgbClr val="8C8C8C"/>
              </a:buClr>
            </a:pPr>
            <a:endParaRPr lang="en-US" altLang="en-US" sz="240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176" name="TextBox 2"/>
          <p:cNvSpPr txBox="1">
            <a:spLocks noChangeArrowheads="1"/>
          </p:cNvSpPr>
          <p:nvPr/>
        </p:nvSpPr>
        <p:spPr bwMode="auto">
          <a:xfrm>
            <a:off x="3183700" y="6029349"/>
            <a:ext cx="43190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Note: 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X  Y: the union of two </a:t>
            </a:r>
            <a:r>
              <a:rPr lang="en-US" altLang="en-US" sz="2000" dirty="0" err="1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itemsets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  <a:p>
            <a:pPr marL="342900" lvl="1" indent="-342900" defTabSz="457178" eaLnBrk="1" hangingPunct="1">
              <a:spcBef>
                <a:spcPct val="0"/>
              </a:spcBef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The set contains both X and 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3151" y="2512887"/>
            <a:ext cx="6284835" cy="3506909"/>
            <a:chOff x="390526" y="3448050"/>
            <a:chExt cx="4410074" cy="2430433"/>
          </a:xfrm>
        </p:grpSpPr>
        <p:grpSp>
          <p:nvGrpSpPr>
            <p:cNvPr id="7175" name="Group 37"/>
            <p:cNvGrpSpPr>
              <a:grpSpLocks/>
            </p:cNvGrpSpPr>
            <p:nvPr/>
          </p:nvGrpSpPr>
          <p:grpSpPr bwMode="auto">
            <a:xfrm>
              <a:off x="390526" y="3448050"/>
              <a:ext cx="4410074" cy="2401888"/>
              <a:chOff x="152400" y="3810000"/>
              <a:chExt cx="4049726" cy="2630488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457200" y="4343400"/>
                <a:ext cx="1905000" cy="13716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447800" y="4343400"/>
                <a:ext cx="1905000" cy="1524000"/>
              </a:xfrm>
              <a:prstGeom prst="ellipse">
                <a:avLst/>
              </a:prstGeom>
              <a:solidFill>
                <a:srgbClr val="99CCFF">
                  <a:alpha val="50195"/>
                </a:srgbClr>
              </a:solidFill>
              <a:ln w="254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9" name="Line 8"/>
              <p:cNvSpPr>
                <a:spLocks noChangeShapeType="1"/>
              </p:cNvSpPr>
              <p:nvPr/>
            </p:nvSpPr>
            <p:spPr bwMode="auto">
              <a:xfrm flipH="1">
                <a:off x="762000" y="5029200"/>
                <a:ext cx="228600" cy="76200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3048000" y="4495800"/>
                <a:ext cx="228600" cy="68580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 flipH="1" flipV="1">
                <a:off x="1981200" y="4191000"/>
                <a:ext cx="152400" cy="83820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2" name="Text Box 11"/>
              <p:cNvSpPr txBox="1">
                <a:spLocks noChangeArrowheads="1"/>
              </p:cNvSpPr>
              <p:nvPr/>
            </p:nvSpPr>
            <p:spPr bwMode="auto">
              <a:xfrm>
                <a:off x="2743200" y="3810000"/>
                <a:ext cx="1458926" cy="76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rgbClr val="2998E3"/>
                    </a:solidFill>
                    <a:latin typeface="Calibri" pitchFamily="34" charset="0"/>
                  </a:rPr>
                  <a:t>Containing diaper</a:t>
                </a:r>
                <a:endParaRPr lang="en-US" altLang="en-US" sz="2000" b="1" u="sng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3" name="Text Box 12"/>
              <p:cNvSpPr txBox="1">
                <a:spLocks noChangeArrowheads="1"/>
              </p:cNvSpPr>
              <p:nvPr/>
            </p:nvSpPr>
            <p:spPr bwMode="auto">
              <a:xfrm>
                <a:off x="1347788" y="3810000"/>
                <a:ext cx="1395413" cy="707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000000"/>
                    </a:solidFill>
                    <a:latin typeface="Calibri" pitchFamily="34" charset="0"/>
                  </a:rPr>
                  <a:t>Containing both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228600" y="5715000"/>
                <a:ext cx="1461117" cy="434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637052"/>
                    </a:solidFill>
                    <a:latin typeface="Calibri" pitchFamily="34" charset="0"/>
                  </a:rPr>
                  <a:t>Containing beer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5" name="Rectangle 14"/>
              <p:cNvSpPr>
                <a:spLocks noChangeArrowheads="1"/>
              </p:cNvSpPr>
              <p:nvPr/>
            </p:nvSpPr>
            <p:spPr bwMode="auto">
              <a:xfrm>
                <a:off x="152400" y="3810000"/>
                <a:ext cx="3886200" cy="26304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04981" y="4348151"/>
              <a:ext cx="792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Beer</a:t>
              </a:r>
              <a:endParaRPr lang="en-US" sz="1800" b="1" dirty="0">
                <a:solidFill>
                  <a:srgbClr val="0000CC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8728" y="4392020"/>
              <a:ext cx="7521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600" b="1" dirty="0">
                  <a:solidFill>
                    <a:srgbClr val="0000CC"/>
                  </a:solidFill>
                </a:rPr>
                <a:t>Diaper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03445" y="4252061"/>
              <a:ext cx="1181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1800" b="1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1800" b="1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1800" b="1" dirty="0">
                  <a:solidFill>
                    <a:srgbClr val="0000CC"/>
                  </a:solidFill>
                </a:rPr>
                <a:t>Diaper}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5245" y="5478373"/>
              <a:ext cx="38431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2000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2000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2000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2000" dirty="0">
                  <a:solidFill>
                    <a:srgbClr val="0000CC"/>
                  </a:solidFill>
                </a:rPr>
                <a:t>Diaper} = </a:t>
              </a:r>
              <a:r>
                <a:rPr lang="en-US" sz="2000" dirty="0">
                  <a:solidFill>
                    <a:srgbClr val="FF0000"/>
                  </a:solidFill>
                </a:rPr>
                <a:t>{Beer, </a:t>
              </a:r>
              <a:r>
                <a:rPr lang="en-US" sz="2000" dirty="0">
                  <a:solidFill>
                    <a:srgbClr val="0000CC"/>
                  </a:solidFill>
                </a:rPr>
                <a:t>Diaper}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7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EEC6-4549-49C6-93E8-9B548C5B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95DE-2C0B-4FE1-9B2E-6C2EA3CB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858520" lvl="2" indent="-474345"/>
            <a:endParaRPr lang="en-US" dirty="0">
              <a:cs typeface="Calibri"/>
            </a:endParaRPr>
          </a:p>
          <a:p>
            <a:pPr marL="200025" lvl="1" indent="0"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A689768-02DF-4A97-8F76-088FC4214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88035"/>
              </p:ext>
            </p:extLst>
          </p:nvPr>
        </p:nvGraphicFramePr>
        <p:xfrm>
          <a:off x="7675869" y="1480680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07BB76D2-BEAF-4EF5-AA60-6B208B7FF561}"/>
              </a:ext>
            </a:extLst>
          </p:cNvPr>
          <p:cNvSpPr txBox="1">
            <a:spLocks noChangeArrowheads="1"/>
          </p:cNvSpPr>
          <p:nvPr/>
        </p:nvSpPr>
        <p:spPr>
          <a:xfrm>
            <a:off x="402666" y="1158222"/>
            <a:ext cx="7213600" cy="41857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How do we compute the strength of  an association rule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    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(Both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and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are </a:t>
            </a:r>
            <a:r>
              <a:rPr lang="en-US" sz="2400" dirty="0" err="1">
                <a:latin typeface="Calibri" panose="020F0502020204030204" pitchFamily="34" charset="0"/>
                <a:cs typeface="Calibri"/>
              </a:rPr>
              <a:t>itemsets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)?</a:t>
            </a:r>
            <a:endParaRPr lang="en-US" dirty="0">
              <a:latin typeface="Calibri" panose="020F0502020204030204" pitchFamily="34" charset="0"/>
              <a:cs typeface="Calibri"/>
            </a:endParaRPr>
          </a:p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We first compute the following two metrics, s and c</a:t>
            </a: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Support  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 s{Diaper, Beer} = 3/5 = 0.6 (i.e., 60%)</a:t>
            </a:r>
            <a:endParaRPr lang="en-US" dirty="0">
              <a:cs typeface="Calibri"/>
            </a:endParaRP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Confidence of 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The 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conditional probability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that a transaction containing X also contains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Y: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384175" lvl="2" indent="0">
              <a:buNone/>
              <a:defRPr/>
            </a:pPr>
            <a:r>
              <a:rPr lang="en-US" sz="2400" i="1" dirty="0">
                <a:latin typeface="Calibri" panose="020F0502020204030204" pitchFamily="34" charset="0"/>
                <a:cs typeface="Calibri"/>
              </a:rPr>
              <a:t>     	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sup(</a:t>
            </a:r>
            <a:r>
              <a:rPr lang="en-US" altLang="en-US" sz="2400" i="1" dirty="0">
                <a:latin typeface="Calibri" panose="020F0502020204030204" pitchFamily="34" charset="0"/>
                <a:cs typeface="Calibri"/>
              </a:rPr>
              <a:t>X,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Y)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 / sup(</a:t>
            </a: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X)</a:t>
            </a:r>
          </a:p>
          <a:p>
            <a:pPr marL="858520" lvl="2" indent="-474345">
              <a:spcBef>
                <a:spcPts val="200"/>
              </a:spcBef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sup{Diaper, Beer}/sup{Diaper} = ¾ = 0.75</a:t>
            </a:r>
          </a:p>
          <a:p>
            <a:pPr marL="461645" indent="-461645">
              <a:defRPr/>
            </a:pPr>
            <a:endParaRPr lang="en-US" sz="2400" dirty="0">
              <a:cs typeface="Calibri"/>
            </a:endParaRPr>
          </a:p>
          <a:p>
            <a:pPr marL="384175" lvl="2" indent="0">
              <a:spcBef>
                <a:spcPts val="200"/>
              </a:spcBef>
              <a:buNone/>
              <a:defRPr/>
            </a:pPr>
            <a:endParaRPr lang="en-US" altLang="en-US" sz="2400" i="1" dirty="0"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41EF019-4860-415B-845A-70D40EE0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256" y="2383161"/>
            <a:ext cx="2071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of X  Y</a:t>
            </a:r>
            <a:endParaRPr lang="en-US" altLang="en-US" sz="2400" dirty="0">
              <a:solidFill>
                <a:srgbClr val="FF0000"/>
              </a:solidFill>
              <a:latin typeface="Calibri" pitchFamily="34" charset="0"/>
              <a:cs typeface="Calibri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EA0F56D-551E-464B-AB58-05E0DDDC1A5F}"/>
              </a:ext>
            </a:extLst>
          </p:cNvPr>
          <p:cNvSpPr txBox="1">
            <a:spLocks noChangeArrowheads="1"/>
          </p:cNvSpPr>
          <p:nvPr/>
        </p:nvSpPr>
        <p:spPr>
          <a:xfrm>
            <a:off x="2738139" y="3256036"/>
            <a:ext cx="16129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 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Y </a:t>
            </a:r>
            <a:endParaRPr lang="en-US" altLang="en-US" sz="2400">
              <a:solidFill>
                <a:srgbClr val="FF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15959AB-EB14-43FD-A3C7-B4795CB0DFCA}"/>
              </a:ext>
            </a:extLst>
          </p:cNvPr>
          <p:cNvSpPr txBox="1">
            <a:spLocks noChangeArrowheads="1"/>
          </p:cNvSpPr>
          <p:nvPr/>
        </p:nvSpPr>
        <p:spPr>
          <a:xfrm>
            <a:off x="1393265" y="1502448"/>
            <a:ext cx="7620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sym typeface="Wingdings" pitchFamily="2" charset="2"/>
              </a:rPr>
              <a:t></a:t>
            </a:r>
            <a:endParaRPr lang="en-US" altLang="en-US" sz="2400" i="1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801B6-1CB2-4D0B-AD71-4DD543290BB4}"/>
              </a:ext>
            </a:extLst>
          </p:cNvPr>
          <p:cNvSpPr txBox="1"/>
          <p:nvPr/>
        </p:nvSpPr>
        <p:spPr>
          <a:xfrm>
            <a:off x="398059" y="5497773"/>
            <a:ext cx="11176625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400" dirty="0"/>
              <a:t>In pattern analysis, we are often interested in those rules that dominate the database, and these two metrics ensure the popularity and correlation</a:t>
            </a:r>
            <a:r>
              <a:rPr lang="en-US" sz="2400" dirty="0">
                <a:cs typeface="Calibri"/>
              </a:rPr>
              <a:t> of X and Y</a:t>
            </a:r>
          </a:p>
        </p:txBody>
      </p:sp>
    </p:spTree>
    <p:extLst>
      <p:ext uri="{BB962C8B-B14F-4D97-AF65-F5344CB8AC3E}">
        <p14:creationId xmlns:p14="http://schemas.microsoft.com/office/powerpoint/2010/main" val="32989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19299</TotalTime>
  <Words>6526</Words>
  <Application>Microsoft Office PowerPoint</Application>
  <PresentationFormat>寬螢幕</PresentationFormat>
  <Paragraphs>1049</Paragraphs>
  <Slides>52</Slides>
  <Notes>50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2" baseType="lpstr">
      <vt:lpstr>MingLiU</vt:lpstr>
      <vt:lpstr>Berlin Sans FB Demi</vt:lpstr>
      <vt:lpstr>Calibri</vt:lpstr>
      <vt:lpstr>Cambria Math</vt:lpstr>
      <vt:lpstr>Tahoma</vt:lpstr>
      <vt:lpstr>Times New Roman</vt:lpstr>
      <vt:lpstr>Verdana</vt:lpstr>
      <vt:lpstr>Wingdings</vt:lpstr>
      <vt:lpstr>2_Retrospect</vt:lpstr>
      <vt:lpstr>Equation</vt:lpstr>
      <vt:lpstr>Chapter 4. Pattern Mining: Basic Concepts and Methods</vt:lpstr>
      <vt:lpstr>What Are Patterns?</vt:lpstr>
      <vt:lpstr>What Is Pattern Discovery?</vt:lpstr>
      <vt:lpstr>Pattern Discovery: Why Is It Important?</vt:lpstr>
      <vt:lpstr>Basic Concepts: Transactional Database</vt:lpstr>
      <vt:lpstr>Basic Concepts: k-Itemsets and Their Supports</vt:lpstr>
      <vt:lpstr>Basic Concepts: Frequent Itemsets (Patterns)</vt:lpstr>
      <vt:lpstr>From Frequent Itemsets to Association Rules</vt:lpstr>
      <vt:lpstr>Association Rules</vt:lpstr>
      <vt:lpstr>Mining Frequent Itemsets and Association Rules</vt:lpstr>
      <vt:lpstr>Challenge: There Are Too Many Frequent Patterns!</vt:lpstr>
      <vt:lpstr>Expressing Patterns in Compressed Form: Closed Patterns</vt:lpstr>
      <vt:lpstr>Expressing Patterns in Compressed Form: Max-Patterns</vt:lpstr>
      <vt:lpstr>Pattern Mining: Basic Concepts and Methods</vt:lpstr>
      <vt:lpstr>Efficient Pattern Mining Methods</vt:lpstr>
      <vt:lpstr>The Downward Closure Property of Frequent Patterns</vt:lpstr>
      <vt:lpstr>Apriori Pruning and Scalable Mining Methods</vt:lpstr>
      <vt:lpstr>Apriori: A Candidate Generation &amp; Test Approach</vt:lpstr>
      <vt:lpstr>The Apriori Algorithm (Pseudo-Code)</vt:lpstr>
      <vt:lpstr>The Apriori Algorithm—An Example </vt:lpstr>
      <vt:lpstr>Apriori: Implementation Tricks</vt:lpstr>
      <vt:lpstr>Candidate Generation (Pseudo-Code)</vt:lpstr>
      <vt:lpstr>Apriori: Improvements and Alternatives</vt:lpstr>
      <vt:lpstr>Partitioning: Scan Database Only Twice</vt:lpstr>
      <vt:lpstr>Direct Hashing and Pruning (DHP)</vt:lpstr>
      <vt:lpstr>Exploring Vertical Data Format: ECLAT</vt:lpstr>
      <vt:lpstr>Why Mining Frequent Patterns by Pattern Growth?</vt:lpstr>
      <vt:lpstr>Example: From Transactional DB to Ordered Frequent Itemlist</vt:lpstr>
      <vt:lpstr>Example: Construct FP-tree from Transaction DB</vt:lpstr>
      <vt:lpstr>Mining FP-Tree: Divide and Conquer  Based on Patterns and Data</vt:lpstr>
      <vt:lpstr>Mine Each Conditional Database Recursively</vt:lpstr>
      <vt:lpstr>A Special Case: Single Prefix Path in FP-tree</vt:lpstr>
      <vt:lpstr>FPGrowth: Mining Frequent Patterns by Pattern Growth</vt:lpstr>
      <vt:lpstr>Scaling FP-growth by Item-Based Data Projection</vt:lpstr>
      <vt:lpstr>CLOSET+: Mining Closed Itemsets by Pattern-Growth</vt:lpstr>
      <vt:lpstr>Pattern Mining: Basic Concepts and Methods</vt:lpstr>
      <vt:lpstr>How to Judge if a Rule/Pattern Is Interesting?</vt:lpstr>
      <vt:lpstr>Limitation of the Support-Confidence Framework</vt:lpstr>
      <vt:lpstr>Interestingness Measure: Lift</vt:lpstr>
      <vt:lpstr>Interestingness Measure: χ2 </vt:lpstr>
      <vt:lpstr>Lift and χ2 : Are They Always Good Measures?</vt:lpstr>
      <vt:lpstr>Interestingness Measures &amp; Null-Invariance</vt:lpstr>
      <vt:lpstr>Null Invariance: An Important Property</vt:lpstr>
      <vt:lpstr>Comparison of Null-Invariant Measures</vt:lpstr>
      <vt:lpstr>Imbalance Ratio with Kulczynski Measure</vt:lpstr>
      <vt:lpstr>Example: Analysis of DBLP Coauthor Relationships</vt:lpstr>
      <vt:lpstr>What Measures to Choose for Effective Pattern Evaluation?</vt:lpstr>
      <vt:lpstr>Pattern Mining: Basic Concepts and Methods</vt:lpstr>
      <vt:lpstr>Summary</vt:lpstr>
      <vt:lpstr>Recommended Readings (Basic Concepts)</vt:lpstr>
      <vt:lpstr>Recommended Readings (Efficient Pattern Mining Methods)</vt:lpstr>
      <vt:lpstr>Recommended Readings (Pattern Evaluation)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Wang, Chi</dc:creator>
  <cp:lastModifiedBy>Chris Wang</cp:lastModifiedBy>
  <cp:revision>943</cp:revision>
  <cp:lastPrinted>2022-12-31T17:52:29Z</cp:lastPrinted>
  <dcterms:created xsi:type="dcterms:W3CDTF">2014-06-02T15:06:14Z</dcterms:created>
  <dcterms:modified xsi:type="dcterms:W3CDTF">2025-09-24T10:29:27Z</dcterms:modified>
</cp:coreProperties>
</file>